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7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9" r:id="rId16"/>
    <p:sldId id="271" r:id="rId17"/>
    <p:sldId id="270" r:id="rId18"/>
    <p:sldId id="274" r:id="rId19"/>
    <p:sldId id="275" r:id="rId20"/>
    <p:sldId id="276" r:id="rId21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a Rezende de Carvalho" initials="DRdC" lastIdx="1" clrIdx="0">
    <p:extLst>
      <p:ext uri="{19B8F6BF-5375-455C-9EA6-DF929625EA0E}">
        <p15:presenceInfo xmlns:p15="http://schemas.microsoft.com/office/powerpoint/2012/main" userId="Daniella Rezende de Carval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88"/>
    <a:srgbClr val="5FA7E8"/>
    <a:srgbClr val="0563C1"/>
    <a:srgbClr val="FFCB05"/>
    <a:srgbClr val="874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rgbClr val="004488"/>
                </a:solidFill>
                <a:latin typeface="Titillium Web" panose="00000500000000000000" pitchFamily="2" charset="0"/>
              </a:rPr>
              <a:t>Demandas no total</a:t>
            </a:r>
          </a:p>
        </c:rich>
      </c:tx>
      <c:layout>
        <c:manualLayout>
          <c:xMode val="edge"/>
          <c:yMode val="edge"/>
          <c:x val="0.26351853190898256"/>
          <c:y val="3.4765834765561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2.1266312228129532E-2"/>
          <c:y val="0.44870510952834808"/>
          <c:w val="0.95746737554374095"/>
          <c:h val="0.42823387278168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231</c:v>
                </c:pt>
                <c:pt idx="1">
                  <c:v>172</c:v>
                </c:pt>
                <c:pt idx="2">
                  <c:v>173</c:v>
                </c:pt>
                <c:pt idx="3">
                  <c:v>62</c:v>
                </c:pt>
                <c:pt idx="4">
                  <c:v>104</c:v>
                </c:pt>
                <c:pt idx="5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8-4DBB-BF7D-9CBFE05D2E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904916848"/>
        <c:axId val="1904909360"/>
      </c:barChart>
      <c:catAx>
        <c:axId val="190491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4909360"/>
        <c:crosses val="autoZero"/>
        <c:auto val="1"/>
        <c:lblAlgn val="ctr"/>
        <c:lblOffset val="100"/>
        <c:noMultiLvlLbl val="0"/>
      </c:catAx>
      <c:valAx>
        <c:axId val="1904909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491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rgbClr val="004488"/>
                </a:solidFill>
                <a:latin typeface="Titillium Web" panose="00000500000000000000" pitchFamily="2" charset="0"/>
              </a:rPr>
              <a:t>POR EMPRESA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FINANCEIRA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143</c:v>
                </c:pt>
                <c:pt idx="1">
                  <c:v>93</c:v>
                </c:pt>
                <c:pt idx="2">
                  <c:v>104</c:v>
                </c:pt>
                <c:pt idx="3">
                  <c:v>19</c:v>
                </c:pt>
                <c:pt idx="4">
                  <c:v>40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8-406D-9AD6-BA675A712C15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CONSÓRCIO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88</c:v>
                </c:pt>
                <c:pt idx="1">
                  <c:v>79</c:v>
                </c:pt>
                <c:pt idx="2">
                  <c:v>69</c:v>
                </c:pt>
                <c:pt idx="3">
                  <c:v>43</c:v>
                </c:pt>
                <c:pt idx="4">
                  <c:v>64</c:v>
                </c:pt>
                <c:pt idx="5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A8-406D-9AD6-BA675A712C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98207488"/>
        <c:axId val="1898207904"/>
      </c:barChart>
      <c:catAx>
        <c:axId val="189820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8207904"/>
        <c:crosses val="autoZero"/>
        <c:auto val="1"/>
        <c:lblAlgn val="ctr"/>
        <c:lblOffset val="100"/>
        <c:noMultiLvlLbl val="0"/>
      </c:catAx>
      <c:valAx>
        <c:axId val="1898207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820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25385526292755E-2"/>
          <c:y val="0.19316425509235166"/>
          <c:w val="0.95854922894741446"/>
          <c:h val="0.71022496286556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Zema Financeira - 2022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128</c:v>
                </c:pt>
                <c:pt idx="1">
                  <c:v>101</c:v>
                </c:pt>
                <c:pt idx="2">
                  <c:v>127</c:v>
                </c:pt>
                <c:pt idx="3">
                  <c:v>110</c:v>
                </c:pt>
                <c:pt idx="4">
                  <c:v>94</c:v>
                </c:pt>
                <c:pt idx="5">
                  <c:v>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AC-4E7D-978A-CD517DA0FED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Zema Financeira - 2023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AC-4E7D-978A-CD517DA0FE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143</c:v>
                </c:pt>
                <c:pt idx="1">
                  <c:v>93</c:v>
                </c:pt>
                <c:pt idx="2">
                  <c:v>104</c:v>
                </c:pt>
                <c:pt idx="3">
                  <c:v>19</c:v>
                </c:pt>
                <c:pt idx="4">
                  <c:v>40</c:v>
                </c:pt>
                <c:pt idx="5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AC-4E7D-978A-CD517DA0FE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98207488"/>
        <c:axId val="1898207904"/>
      </c:barChart>
      <c:catAx>
        <c:axId val="189820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8207904"/>
        <c:crosses val="autoZero"/>
        <c:auto val="1"/>
        <c:lblAlgn val="ctr"/>
        <c:lblOffset val="100"/>
        <c:noMultiLvlLbl val="0"/>
      </c:catAx>
      <c:valAx>
        <c:axId val="1898207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820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25385526292755E-2"/>
          <c:y val="0.19316425509235166"/>
          <c:w val="0.95854922894741446"/>
          <c:h val="0.71022496286556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Zema Consórcio - 2022</c:v>
                </c:pt>
              </c:strCache>
            </c:strRef>
          </c:tx>
          <c:spPr>
            <a:solidFill>
              <a:schemeClr val="accent4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54</c:v>
                </c:pt>
                <c:pt idx="1">
                  <c:v>56</c:v>
                </c:pt>
                <c:pt idx="2">
                  <c:v>97</c:v>
                </c:pt>
                <c:pt idx="3">
                  <c:v>93</c:v>
                </c:pt>
                <c:pt idx="4">
                  <c:v>107</c:v>
                </c:pt>
                <c:pt idx="5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3D-4F9D-BF51-9ACB23839566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Zema Consórcio - 2023</c:v>
                </c:pt>
              </c:strCache>
            </c:strRef>
          </c:tx>
          <c:spPr>
            <a:solidFill>
              <a:schemeClr val="accent4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B3D-4F9D-BF51-9ACB238395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Planilha1!$C$2:$C$7</c:f>
              <c:numCache>
                <c:formatCode>General</c:formatCode>
                <c:ptCount val="6"/>
                <c:pt idx="0">
                  <c:v>88</c:v>
                </c:pt>
                <c:pt idx="1">
                  <c:v>79</c:v>
                </c:pt>
                <c:pt idx="2">
                  <c:v>69</c:v>
                </c:pt>
                <c:pt idx="3">
                  <c:v>43</c:v>
                </c:pt>
                <c:pt idx="4">
                  <c:v>64</c:v>
                </c:pt>
                <c:pt idx="5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3D-4F9D-BF51-9ACB238395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98207488"/>
        <c:axId val="1898207904"/>
      </c:barChart>
      <c:catAx>
        <c:axId val="1898207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8207904"/>
        <c:crosses val="autoZero"/>
        <c:auto val="1"/>
        <c:lblAlgn val="ctr"/>
        <c:lblOffset val="100"/>
        <c:noMultiLvlLbl val="0"/>
      </c:catAx>
      <c:valAx>
        <c:axId val="1898207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8207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03215139542288"/>
          <c:y val="0.1014845511745838"/>
          <c:w val="0.65786503644021255"/>
          <c:h val="0.7683173222142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Planilha1!$C$2</c:f>
              <c:strCache>
                <c:ptCount val="1"/>
                <c:pt idx="0">
                  <c:v>Zema Consórcio - 2022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Planilha1!$B$3:$B$9</c:f>
              <c:strCache>
                <c:ptCount val="6"/>
                <c:pt idx="0">
                  <c:v>RECLAME AQUI </c:v>
                </c:pt>
                <c:pt idx="1">
                  <c:v>ATENDIMENTO TELEFONICO </c:v>
                </c:pt>
                <c:pt idx="2">
                  <c:v>NOTIFICAÇÃO</c:v>
                </c:pt>
                <c:pt idx="3">
                  <c:v>CONSUMIDOR.GOV</c:v>
                </c:pt>
                <c:pt idx="4">
                  <c:v>RDR - BACEN </c:v>
                </c:pt>
                <c:pt idx="5">
                  <c:v>ATENDIMENTO ONLINE </c:v>
                </c:pt>
              </c:strCache>
            </c:strRef>
          </c:cat>
          <c:val>
            <c:numRef>
              <c:f>Planilha1!$C$3:$C$9</c:f>
              <c:numCache>
                <c:formatCode>General</c:formatCode>
                <c:ptCount val="7"/>
                <c:pt idx="0">
                  <c:v>25</c:v>
                </c:pt>
                <c:pt idx="1">
                  <c:v>36</c:v>
                </c:pt>
                <c:pt idx="2">
                  <c:v>10</c:v>
                </c:pt>
                <c:pt idx="3">
                  <c:v>2</c:v>
                </c:pt>
                <c:pt idx="4">
                  <c:v>10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0A-46A4-AE3A-4C94B8923B6D}"/>
            </c:ext>
          </c:extLst>
        </c:ser>
        <c:ser>
          <c:idx val="1"/>
          <c:order val="1"/>
          <c:tx>
            <c:strRef>
              <c:f>Planilha1!$D$2</c:f>
              <c:strCache>
                <c:ptCount val="1"/>
                <c:pt idx="0">
                  <c:v>Zema Consórcio - 2023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Planilha1!$B$3:$B$9</c:f>
              <c:strCache>
                <c:ptCount val="6"/>
                <c:pt idx="0">
                  <c:v>RECLAME AQUI </c:v>
                </c:pt>
                <c:pt idx="1">
                  <c:v>ATENDIMENTO TELEFONICO </c:v>
                </c:pt>
                <c:pt idx="2">
                  <c:v>NOTIFICAÇÃO</c:v>
                </c:pt>
                <c:pt idx="3">
                  <c:v>CONSUMIDOR.GOV</c:v>
                </c:pt>
                <c:pt idx="4">
                  <c:v>RDR - BACEN </c:v>
                </c:pt>
                <c:pt idx="5">
                  <c:v>ATENDIMENTO ONLINE </c:v>
                </c:pt>
              </c:strCache>
            </c:strRef>
          </c:cat>
          <c:val>
            <c:numRef>
              <c:f>Planilha1!$D$3:$D$9</c:f>
              <c:numCache>
                <c:formatCode>General</c:formatCode>
                <c:ptCount val="7"/>
                <c:pt idx="0">
                  <c:v>1</c:v>
                </c:pt>
                <c:pt idx="1">
                  <c:v>35</c:v>
                </c:pt>
                <c:pt idx="2">
                  <c:v>5</c:v>
                </c:pt>
                <c:pt idx="3">
                  <c:v>3</c:v>
                </c:pt>
                <c:pt idx="4">
                  <c:v>5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0A-46A4-AE3A-4C94B8923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80589311"/>
        <c:axId val="2080591391"/>
      </c:barChart>
      <c:catAx>
        <c:axId val="20805893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0591391"/>
        <c:crosses val="autoZero"/>
        <c:auto val="1"/>
        <c:lblAlgn val="ctr"/>
        <c:lblOffset val="100"/>
        <c:noMultiLvlLbl val="0"/>
      </c:catAx>
      <c:valAx>
        <c:axId val="2080591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8058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27363986236709"/>
          <c:y val="3.0314634072279412E-2"/>
          <c:w val="0.56345252251544953"/>
          <c:h val="6.8502551497416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chemeClr val="bg1"/>
                </a:solidFill>
              </a:rPr>
              <a:t>Título do Gráfico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3136686846589482"/>
          <c:y val="0.13488500155351801"/>
          <c:w val="0.65746015076835473"/>
          <c:h val="0.681168095889712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Planilha1!$C$10</c:f>
              <c:strCache>
                <c:ptCount val="1"/>
                <c:pt idx="0">
                  <c:v>Zema FinanceirA - 2022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Planilha1!$B$11:$B$16</c:f>
              <c:strCache>
                <c:ptCount val="6"/>
                <c:pt idx="0">
                  <c:v>RECLAME AQUI </c:v>
                </c:pt>
                <c:pt idx="1">
                  <c:v>ATENDIMENTO TELEFONICO </c:v>
                </c:pt>
                <c:pt idx="2">
                  <c:v>NOTIFICAÇÃO</c:v>
                </c:pt>
                <c:pt idx="3">
                  <c:v>CONSUMIDOR.GOV</c:v>
                </c:pt>
                <c:pt idx="4">
                  <c:v>RDR - BACEN </c:v>
                </c:pt>
                <c:pt idx="5">
                  <c:v>ATENDIMENTO ONLINE </c:v>
                </c:pt>
              </c:strCache>
            </c:strRef>
          </c:cat>
          <c:val>
            <c:numRef>
              <c:f>Planilha1!$C$11:$C$16</c:f>
              <c:numCache>
                <c:formatCode>General</c:formatCode>
                <c:ptCount val="6"/>
                <c:pt idx="0">
                  <c:v>51</c:v>
                </c:pt>
                <c:pt idx="1">
                  <c:v>3</c:v>
                </c:pt>
                <c:pt idx="2">
                  <c:v>6</c:v>
                </c:pt>
                <c:pt idx="3">
                  <c:v>27</c:v>
                </c:pt>
                <c:pt idx="4">
                  <c:v>7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5-4242-ADE0-03CF4EF5F8AF}"/>
            </c:ext>
          </c:extLst>
        </c:ser>
        <c:ser>
          <c:idx val="1"/>
          <c:order val="1"/>
          <c:tx>
            <c:strRef>
              <c:f>Planilha1!$D$10</c:f>
              <c:strCache>
                <c:ptCount val="1"/>
                <c:pt idx="0">
                  <c:v>Zema finaceira - 2023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Planilha1!$B$11:$B$16</c:f>
              <c:strCache>
                <c:ptCount val="6"/>
                <c:pt idx="0">
                  <c:v>RECLAME AQUI </c:v>
                </c:pt>
                <c:pt idx="1">
                  <c:v>ATENDIMENTO TELEFONICO </c:v>
                </c:pt>
                <c:pt idx="2">
                  <c:v>NOTIFICAÇÃO</c:v>
                </c:pt>
                <c:pt idx="3">
                  <c:v>CONSUMIDOR.GOV</c:v>
                </c:pt>
                <c:pt idx="4">
                  <c:v>RDR - BACEN </c:v>
                </c:pt>
                <c:pt idx="5">
                  <c:v>ATENDIMENTO ONLINE </c:v>
                </c:pt>
              </c:strCache>
            </c:strRef>
          </c:cat>
          <c:val>
            <c:numRef>
              <c:f>Planilha1!$D$11:$D$16</c:f>
              <c:numCache>
                <c:formatCode>General</c:formatCode>
                <c:ptCount val="6"/>
                <c:pt idx="0">
                  <c:v>37</c:v>
                </c:pt>
                <c:pt idx="1">
                  <c:v>3</c:v>
                </c:pt>
                <c:pt idx="2">
                  <c:v>6</c:v>
                </c:pt>
                <c:pt idx="3">
                  <c:v>27</c:v>
                </c:pt>
                <c:pt idx="4">
                  <c:v>24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5-4242-ADE0-03CF4EF5F8AF}"/>
            </c:ext>
          </c:extLst>
        </c:ser>
        <c:ser>
          <c:idx val="2"/>
          <c:order val="2"/>
          <c:tx>
            <c:strRef>
              <c:f>Planilha1!$E$10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Planilha1!$B$11:$B$16</c:f>
              <c:strCache>
                <c:ptCount val="6"/>
                <c:pt idx="0">
                  <c:v>RECLAME AQUI </c:v>
                </c:pt>
                <c:pt idx="1">
                  <c:v>ATENDIMENTO TELEFONICO </c:v>
                </c:pt>
                <c:pt idx="2">
                  <c:v>NOTIFICAÇÃO</c:v>
                </c:pt>
                <c:pt idx="3">
                  <c:v>CONSUMIDOR.GOV</c:v>
                </c:pt>
                <c:pt idx="4">
                  <c:v>RDR - BACEN </c:v>
                </c:pt>
                <c:pt idx="5">
                  <c:v>ATENDIMENTO ONLINE </c:v>
                </c:pt>
              </c:strCache>
            </c:strRef>
          </c:cat>
          <c:val>
            <c:numRef>
              <c:f>Planilha1!$E$11:$E$16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0865-4242-ADE0-03CF4EF5F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743631"/>
        <c:axId val="373745711"/>
      </c:barChart>
      <c:catAx>
        <c:axId val="3737436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3745711"/>
        <c:crosses val="autoZero"/>
        <c:auto val="1"/>
        <c:lblAlgn val="ctr"/>
        <c:lblOffset val="100"/>
        <c:noMultiLvlLbl val="0"/>
      </c:catAx>
      <c:valAx>
        <c:axId val="37374571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7374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6757304110574836"/>
          <c:y val="3.8170850702376684E-2"/>
          <c:w val="0.71245424487039677"/>
          <c:h val="6.8811753551215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Planilha1!$A$1:$A$3</c:f>
              <c:strCache>
                <c:ptCount val="3"/>
                <c:pt idx="0">
                  <c:v>Pesquisa de Satisfação</c:v>
                </c:pt>
                <c:pt idx="1">
                  <c:v>Reclame Aqui</c:v>
                </c:pt>
                <c:pt idx="2">
                  <c:v>Consumidor.Gov</c:v>
                </c:pt>
              </c:strCache>
            </c:strRef>
          </c:cat>
          <c:val>
            <c:numRef>
              <c:f>Planilha1!$B$1:$B$3</c:f>
              <c:numCache>
                <c:formatCode>General</c:formatCode>
                <c:ptCount val="3"/>
                <c:pt idx="0">
                  <c:v>5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4-4C66-89D9-4A4A714D2BA2}"/>
            </c:ext>
          </c:extLst>
        </c:ser>
        <c:ser>
          <c:idx val="1"/>
          <c:order val="1"/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Planilha1!$A$1:$A$3</c:f>
              <c:strCache>
                <c:ptCount val="3"/>
                <c:pt idx="0">
                  <c:v>Pesquisa de Satisfação</c:v>
                </c:pt>
                <c:pt idx="1">
                  <c:v>Reclame Aqui</c:v>
                </c:pt>
                <c:pt idx="2">
                  <c:v>Consumidor.Gov</c:v>
                </c:pt>
              </c:strCache>
            </c:strRef>
          </c:cat>
          <c:val>
            <c:numRef>
              <c:f>Planilha1!$C$1:$C$3</c:f>
              <c:numCache>
                <c:formatCode>General</c:formatCode>
                <c:ptCount val="3"/>
                <c:pt idx="0">
                  <c:v>1.6</c:v>
                </c:pt>
                <c:pt idx="1">
                  <c:v>7.7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24-4C66-89D9-4A4A714D2B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92730496"/>
        <c:axId val="1992731744"/>
      </c:barChart>
      <c:catAx>
        <c:axId val="199273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rgbClr val="0563C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92731744"/>
        <c:crosses val="autoZero"/>
        <c:auto val="1"/>
        <c:lblAlgn val="ctr"/>
        <c:lblOffset val="100"/>
        <c:noMultiLvlLbl val="0"/>
      </c:catAx>
      <c:valAx>
        <c:axId val="19927317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992730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POR TIPO DE PESSOA</a:t>
            </a:r>
            <a:endParaRPr lang="en-US" sz="20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60-46E0-80A5-26BF26DB8FC2}"/>
              </c:ext>
            </c:extLst>
          </c:dPt>
          <c:dPt>
            <c:idx val="1"/>
            <c:bubble3D val="0"/>
            <c:spPr>
              <a:solidFill>
                <a:schemeClr val="accent5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60-46E0-80A5-26BF26DB8FC2}"/>
              </c:ext>
            </c:extLst>
          </c:dPt>
          <c:dPt>
            <c:idx val="2"/>
            <c:bubble3D val="0"/>
            <c:spPr>
              <a:solidFill>
                <a:schemeClr val="accent5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760-46E0-80A5-26BF26DB8FC2}"/>
              </c:ext>
            </c:extLst>
          </c:dPt>
          <c:dPt>
            <c:idx val="3"/>
            <c:bubble3D val="0"/>
            <c:spPr>
              <a:solidFill>
                <a:schemeClr val="accent5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760-46E0-80A5-26BF26DB8FC2}"/>
              </c:ext>
            </c:extLst>
          </c:dPt>
          <c:cat>
            <c:strRef>
              <c:f>Planilha1!$A$2:$A$5</c:f>
              <c:strCache>
                <c:ptCount val="2"/>
                <c:pt idx="0">
                  <c:v>Pessoa Física</c:v>
                </c:pt>
                <c:pt idx="1">
                  <c:v>Pessoa Jurídica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99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26-4865-B16C-8BC2CF3CD0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rgbClr val="004488"/>
                </a:solidFill>
                <a:latin typeface="Titillium Web" panose="00000500000000000000" pitchFamily="2" charset="0"/>
              </a:rPr>
              <a:t>POR CLASSIFICAÇÃO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POR CLASSIFICAÇÃO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BC1-4583-84F9-D2623BE63186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BC1-4583-84F9-D2623BE63186}"/>
              </c:ext>
            </c:extLst>
          </c:dPt>
          <c:cat>
            <c:strRef>
              <c:f>Planilha1!$A$2:$A$3</c:f>
              <c:strCache>
                <c:ptCount val="2"/>
                <c:pt idx="0">
                  <c:v>Improcedente</c:v>
                </c:pt>
                <c:pt idx="1">
                  <c:v>Procedente</c:v>
                </c:pt>
              </c:strCache>
            </c:strRef>
          </c:cat>
          <c:val>
            <c:numRef>
              <c:f>Planilha1!$B$2:$B$3</c:f>
              <c:numCache>
                <c:formatCode>General</c:formatCode>
                <c:ptCount val="2"/>
                <c:pt idx="0" formatCode="0%">
                  <c:v>0.88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1-49CD-B63A-288BB4EF3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0.44994</cdr:x>
      <cdr:y>0.14952</cdr:y>
    </cdr:from>
    <cdr:to>
      <cdr:x>0.5884</cdr:x>
      <cdr:y>0.35721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971414" y="6582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>
              <a:solidFill>
                <a:schemeClr val="bg1"/>
              </a:solidFill>
            </a:rPr>
            <a:t>1%</a:t>
          </a:r>
          <a:endParaRPr lang="pt-BR" sz="16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0.50762</cdr:x>
      <cdr:y>0.19996</cdr:y>
    </cdr:from>
    <cdr:to>
      <cdr:x>0.64609</cdr:x>
      <cdr:y>0.40765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3352347" y="8803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600" b="1" dirty="0" smtClean="0">
              <a:solidFill>
                <a:schemeClr val="bg1"/>
              </a:solidFill>
            </a:rPr>
            <a:t>12%</a:t>
          </a:r>
          <a:endParaRPr lang="pt-BR" sz="1600" b="1" dirty="0">
            <a:solidFill>
              <a:schemeClr val="bg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9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04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861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25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5501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46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566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7930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2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24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253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99513-066B-4115-BF76-644A98B00548}" type="datetimeFigureOut">
              <a:rPr lang="pt-BR" smtClean="0"/>
              <a:t>06/10/2023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4256-1626-4E77-BF46-4618307C7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81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hyperlink" Target="mailto:ouvidoria@consorciozema.com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uvidoria@zemafinanceira.com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://www.consorciozema.com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://www.zemafinanceira.com/" TargetMode="External"/><Relationship Id="rId9" Type="http://schemas.openxmlformats.org/officeDocument/2006/relationships/hyperlink" Target="http://www.zemafinanceira.com/central-de-atendiment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71456" y="4680065"/>
            <a:ext cx="607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spcBef>
                <a:spcPts val="695"/>
              </a:spcBef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Lucida Sans Unicode"/>
              </a:rPr>
              <a:t>RELATÓRIO DE 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Lucida Sans Unicode"/>
              </a:rPr>
              <a:t>OUVIDORIA 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Lucida Sans Unicode"/>
              </a:rPr>
              <a:t>1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Trebuchet MS"/>
              </a:rPr>
              <a:t>º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Trebuchet MS"/>
              </a:rPr>
              <a:t>SEMESTRE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Titillium Web" panose="00000500000000000000" pitchFamily="2" charset="0"/>
                <a:cs typeface="Trebuchet MS"/>
              </a:rPr>
              <a:t>2023</a:t>
            </a:r>
            <a:endParaRPr lang="pt-BR" dirty="0">
              <a:solidFill>
                <a:schemeClr val="accent1">
                  <a:lumMod val="50000"/>
                </a:schemeClr>
              </a:solidFill>
              <a:latin typeface="Titillium Web" panose="00000500000000000000" pitchFamily="2" charset="0"/>
              <a:cs typeface="Trebuchet M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559" y="2754718"/>
            <a:ext cx="2591162" cy="6954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73" y="3220626"/>
            <a:ext cx="2591162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325533" y="1002677"/>
            <a:ext cx="3824547" cy="1100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930"/>
              </a:spcBef>
            </a:pPr>
            <a:r>
              <a:rPr lang="pt-BR" sz="1600" b="1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CENTRAL</a:t>
            </a:r>
            <a:r>
              <a:rPr lang="pt-BR" sz="1600" b="1" spc="-9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1600" b="1" spc="-6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DE</a:t>
            </a:r>
            <a:r>
              <a:rPr lang="pt-BR" sz="1600" b="1" spc="-9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1600" b="1" spc="-3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RE</a:t>
            </a:r>
            <a:r>
              <a:rPr lang="pt-BR" sz="1600" b="1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LA</a:t>
            </a:r>
            <a:r>
              <a:rPr lang="pt-BR" sz="1600" b="1" spc="-5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C</a:t>
            </a:r>
            <a:r>
              <a:rPr lang="pt-BR" sz="1600" b="1" spc="-4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IONAM</a:t>
            </a:r>
            <a:r>
              <a:rPr lang="pt-BR" sz="1600" b="1" spc="-3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ENTOS</a:t>
            </a:r>
            <a:endParaRPr lang="pt-BR" sz="1600" dirty="0" smtClean="0">
              <a:solidFill>
                <a:srgbClr val="004488"/>
              </a:solidFill>
              <a:latin typeface="Titillium Web" panose="00000500000000000000" pitchFamily="2" charset="0"/>
              <a:cs typeface="Trebuchet MS"/>
            </a:endParaRPr>
          </a:p>
          <a:p>
            <a:pPr marL="12700">
              <a:spcBef>
                <a:spcPts val="930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Assim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como a Ouvidoria, todos os nossos canais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de 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atendimentos de SAC são compartilhados pelo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conglomerado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prudencial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.</a:t>
            </a:r>
            <a:endParaRPr lang="pt-BR" sz="1400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21" y="931795"/>
            <a:ext cx="454778" cy="45477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25533" y="2183415"/>
            <a:ext cx="5204460" cy="9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Em nossos canais o cliente pode esclarecer dúvidas, efetuar  negociações e registrar reclamações ao SAC por ligações  telefônicas através do 0800.095.6702 ou chat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través dos sites</a:t>
            </a:r>
            <a:endParaRPr lang="pt-BR" sz="1400" b="1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700" marR="5080">
              <a:spcBef>
                <a:spcPts val="100"/>
              </a:spcBef>
            </a:pPr>
            <a:r>
              <a:rPr lang="pt-BR" sz="1400" b="1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  <a:hlinkClick r:id="rId4"/>
              </a:rPr>
              <a:t>www.zemafinanceira.com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</a:t>
            </a:r>
            <a:r>
              <a:rPr lang="pt-BR" sz="1400" b="1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 </a:t>
            </a:r>
            <a:r>
              <a:rPr lang="pt-BR" sz="1400" b="1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  <a:hlinkClick r:id="rId5"/>
              </a:rPr>
              <a:t>www.consorciozema.com </a:t>
            </a:r>
            <a:r>
              <a:rPr lang="pt-BR" sz="1400" b="1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.</a:t>
            </a:r>
            <a:endParaRPr lang="pt-BR" sz="1400" b="1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333499" y="3430436"/>
            <a:ext cx="5362402" cy="889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t-BR" sz="1600" b="1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NOTIFICAÇÃO</a:t>
            </a:r>
            <a:endParaRPr lang="pt-BR" sz="16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700">
              <a:lnSpc>
                <a:spcPct val="150000"/>
              </a:lnSpc>
              <a:spcBef>
                <a:spcPts val="100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Notificações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Extrajudiciais recebidas através do e-mail: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t-BR" sz="1400" b="1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  <a:hlinkClick r:id="rId6"/>
              </a:rPr>
              <a:t>ouvidoria@zemafinanceira.com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  <a:hlinkClick r:id="rId6"/>
              </a:rPr>
              <a:t>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 </a:t>
            </a:r>
            <a:r>
              <a:rPr lang="pt-BR" sz="1400" b="1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  <a:hlinkClick r:id="rId7"/>
              </a:rPr>
              <a:t>ouvidoria@consorciozema.com</a:t>
            </a:r>
            <a:endParaRPr lang="pt-BR" sz="1400" b="1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7" y="3378558"/>
            <a:ext cx="459132" cy="459132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56507" y="4554215"/>
            <a:ext cx="64430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0269">
              <a:lnSpc>
                <a:spcPct val="150000"/>
              </a:lnSpc>
            </a:pPr>
            <a:r>
              <a:rPr lang="pt-BR" sz="1600" b="1" spc="-45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FALE CONOSCO</a:t>
            </a:r>
            <a:endParaRPr lang="pt-BR" sz="1600" dirty="0">
              <a:solidFill>
                <a:srgbClr val="004488"/>
              </a:solidFill>
              <a:latin typeface="Titillium Web" panose="00000500000000000000" pitchFamily="2" charset="0"/>
              <a:cs typeface="Trebuchet MS"/>
            </a:endParaRPr>
          </a:p>
          <a:p>
            <a:pPr marL="890269"/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atendimento é feito por meio de solicitação pelo ícone Fale Conosco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890269"/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no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site </a:t>
            </a:r>
            <a:r>
              <a:rPr lang="pt-BR" sz="1400" b="1" dirty="0">
                <a:solidFill>
                  <a:srgbClr val="0563C1"/>
                </a:solidFill>
                <a:latin typeface="Titillium Web" panose="00000500000000000000" pitchFamily="2" charset="0"/>
                <a:cs typeface="Lucida Sans Unicode"/>
              </a:rPr>
              <a:t>https</a:t>
            </a:r>
            <a:r>
              <a:rPr lang="pt-BR" sz="1400" b="1" dirty="0">
                <a:solidFill>
                  <a:srgbClr val="0563C1"/>
                </a:solidFill>
                <a:latin typeface="Titillium Web" panose="00000500000000000000" pitchFamily="2" charset="0"/>
                <a:cs typeface="Lucida Sans Unicode"/>
                <a:hlinkClick r:id="rId9"/>
              </a:rPr>
              <a:t>://w</a:t>
            </a:r>
            <a:r>
              <a:rPr lang="pt-BR" sz="1400" b="1" dirty="0">
                <a:solidFill>
                  <a:srgbClr val="0563C1"/>
                </a:solidFill>
                <a:latin typeface="Titillium Web" panose="00000500000000000000" pitchFamily="2" charset="0"/>
                <a:cs typeface="Lucida Sans Unicode"/>
              </a:rPr>
              <a:t>ww.</a:t>
            </a:r>
            <a:r>
              <a:rPr lang="pt-BR" sz="1400" b="1" dirty="0">
                <a:solidFill>
                  <a:srgbClr val="0563C1"/>
                </a:solidFill>
                <a:latin typeface="Titillium Web" panose="00000500000000000000" pitchFamily="2" charset="0"/>
                <a:cs typeface="Lucida Sans Unicode"/>
                <a:hlinkClick r:id="rId9"/>
              </a:rPr>
              <a:t>zemafinanceira.com/central-de-atendimento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  </a:t>
            </a:r>
            <a:r>
              <a:rPr lang="pt-BR" sz="1400" b="1" dirty="0">
                <a:solidFill>
                  <a:srgbClr val="0563C1"/>
                </a:solidFill>
                <a:latin typeface="Titillium Web" panose="00000500000000000000" pitchFamily="2" charset="0"/>
                <a:cs typeface="Lucida Sans Unicode"/>
              </a:rPr>
              <a:t>https://consorciozema.com/FaleConosco.aspx</a:t>
            </a:r>
            <a:endParaRPr lang="pt-BR" sz="1400" b="1" dirty="0">
              <a:solidFill>
                <a:srgbClr val="0563C1"/>
              </a:solidFill>
              <a:latin typeface="Titillium Web" panose="00000500000000000000" pitchFamily="2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0573" y="6330159"/>
            <a:ext cx="15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10 A OUVIDORIA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7" y="4582505"/>
            <a:ext cx="471419" cy="47141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8036915" y="2884501"/>
            <a:ext cx="1220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1200" dirty="0" err="1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200" dirty="0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 financeira</a:t>
            </a:r>
            <a:endParaRPr lang="pt-BR" sz="1200" dirty="0">
              <a:solidFill>
                <a:srgbClr val="FFCB05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036915" y="3248604"/>
            <a:ext cx="13708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1200" dirty="0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@</a:t>
            </a:r>
            <a:r>
              <a:rPr lang="pt-BR" sz="1200" dirty="0" err="1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200" dirty="0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 financeira</a:t>
            </a:r>
            <a:endParaRPr lang="pt-BR" sz="1200" dirty="0">
              <a:solidFill>
                <a:srgbClr val="FFCB05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81941" y="3626284"/>
            <a:ext cx="12202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sz="1200" dirty="0" err="1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200" dirty="0" smtClean="0">
                <a:solidFill>
                  <a:srgbClr val="FFCB05"/>
                </a:solidFill>
                <a:latin typeface="Titillium Web" panose="00000500000000000000" pitchFamily="2" charset="0"/>
                <a:cs typeface="Lucida Sans Unicode"/>
              </a:rPr>
              <a:t> financeira</a:t>
            </a:r>
            <a:endParaRPr lang="pt-BR" sz="1200" dirty="0">
              <a:solidFill>
                <a:srgbClr val="FFCB05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37805" y="3245672"/>
            <a:ext cx="282862" cy="28286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996" y="3626284"/>
            <a:ext cx="274056" cy="27405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369" y="2881558"/>
            <a:ext cx="263433" cy="26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6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66751" y="1289584"/>
            <a:ext cx="3495675" cy="533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Registramos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10" dirty="0" smtClean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uma diminuição de 29,52% no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volume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total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1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de </a:t>
            </a:r>
            <a:r>
              <a:rPr lang="pt-BR" sz="1400" spc="-1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atendimentos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1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com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1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relação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ao </a:t>
            </a:r>
            <a:r>
              <a:rPr lang="pt-BR" sz="1400" spc="-1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mesmo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período do </a:t>
            </a:r>
            <a:r>
              <a:rPr lang="pt-BR" sz="1400" spc="-1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ano </a:t>
            </a:r>
            <a:r>
              <a:rPr lang="pt-BR" sz="1400" spc="-1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anterior. </a:t>
            </a:r>
            <a:endParaRPr lang="pt-BR" sz="1400" spc="-10" dirty="0" smtClean="0">
              <a:solidFill>
                <a:srgbClr val="004488"/>
              </a:solidFill>
              <a:latin typeface="Titillium Web" panose="00000500000000000000" pitchFamily="2" charset="0"/>
              <a:cs typeface="Arial MT"/>
            </a:endParaRPr>
          </a:p>
          <a:p>
            <a:pPr marL="12700" marR="5080">
              <a:spcBef>
                <a:spcPts val="100"/>
              </a:spcBef>
            </a:pPr>
            <a:endParaRPr lang="pt-BR" sz="1400" spc="-10" dirty="0">
              <a:solidFill>
                <a:srgbClr val="004488"/>
              </a:solidFill>
              <a:latin typeface="Titillium Web" panose="00000500000000000000" pitchFamily="2" charset="0"/>
              <a:cs typeface="Arial MT"/>
            </a:endParaRPr>
          </a:p>
          <a:p>
            <a:pPr marL="12700" marR="5080">
              <a:spcBef>
                <a:spcPts val="100"/>
              </a:spcBef>
            </a:pP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Vale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ressaltar que a </a:t>
            </a:r>
            <a:r>
              <a:rPr lang="pt-BR" sz="1400" spc="-5" dirty="0" err="1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Zema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Financeira vem aumentando seu 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portfólio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de produtos, bem como a </a:t>
            </a:r>
            <a:r>
              <a:rPr lang="pt-BR" sz="1400" spc="-5" dirty="0" err="1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Zema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Consorcio está expandindo 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sua base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de cotas ativas. </a:t>
            </a:r>
            <a:endParaRPr lang="pt-BR" sz="1400" spc="-5" dirty="0" smtClean="0">
              <a:solidFill>
                <a:srgbClr val="004488"/>
              </a:solidFill>
              <a:latin typeface="Titillium Web" panose="00000500000000000000" pitchFamily="2" charset="0"/>
              <a:cs typeface="Arial MT"/>
            </a:endParaRPr>
          </a:p>
          <a:p>
            <a:pPr marL="12700" marR="5080">
              <a:spcBef>
                <a:spcPts val="100"/>
              </a:spcBef>
            </a:pP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Embora 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as empresas estejam se expandindo consideravelmente, não houve aumento na quantidade de reclamações.</a:t>
            </a:r>
            <a:r>
              <a:rPr lang="pt-BR" sz="1400" spc="-1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/>
            </a:r>
            <a:br>
              <a:rPr lang="pt-BR" sz="1400" spc="-1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</a:b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Foram classificadas</a:t>
            </a:r>
            <a:r>
              <a:rPr lang="pt-BR" sz="1400" spc="57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como</a:t>
            </a:r>
            <a:r>
              <a:rPr lang="pt-BR" sz="1400" spc="56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procedentes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apenas</a:t>
            </a:r>
            <a:r>
              <a:rPr lang="pt-BR" sz="1400" spc="220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220" dirty="0" smtClean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12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%</a:t>
            </a:r>
            <a:r>
              <a:rPr lang="pt-BR" sz="1400" spc="220" dirty="0" smtClean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destes</a:t>
            </a:r>
            <a:r>
              <a:rPr lang="pt-BR" sz="1400" spc="229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atendimentos. </a:t>
            </a:r>
            <a:b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</a:b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Avaliamos como procedentes aqueles atendimentos onde identificamos alguma falha interna da instituição ou de nossos prestadores. </a:t>
            </a:r>
            <a:endParaRPr lang="pt-BR" sz="1400" spc="-5" dirty="0" smtClean="0">
              <a:solidFill>
                <a:srgbClr val="004488"/>
              </a:solidFill>
              <a:latin typeface="Titillium Web" panose="00000500000000000000" pitchFamily="2" charset="0"/>
              <a:cs typeface="Arial MT"/>
            </a:endParaRPr>
          </a:p>
          <a:p>
            <a:pPr marL="12700" marR="5080">
              <a:spcBef>
                <a:spcPts val="100"/>
              </a:spcBef>
            </a:pPr>
            <a:endParaRPr lang="pt-BR" sz="1400" spc="-5" dirty="0">
              <a:solidFill>
                <a:srgbClr val="004488"/>
              </a:solidFill>
              <a:latin typeface="Titillium Web" panose="00000500000000000000" pitchFamily="2" charset="0"/>
              <a:cs typeface="Arial MT"/>
            </a:endParaRPr>
          </a:p>
          <a:p>
            <a:pPr marL="12700" marR="5080">
              <a:spcBef>
                <a:spcPts val="100"/>
              </a:spcBef>
            </a:pP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A </a:t>
            </a:r>
            <a:r>
              <a:rPr lang="pt-BR" sz="1400" spc="-5" dirty="0" err="1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Zema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 busca entregar um serviço com a máxima qualidade aos seus usuários, buscando sempre gerar eventuais oportunidades de melhorias de 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seus produtos </a:t>
            </a:r>
            <a:r>
              <a:rPr lang="pt-BR" sz="1400" spc="-5" dirty="0">
                <a:solidFill>
                  <a:srgbClr val="004488"/>
                </a:solidFill>
                <a:latin typeface="Titillium Web" panose="00000500000000000000" pitchFamily="2" charset="0"/>
                <a:cs typeface="Arial MT"/>
              </a:rPr>
              <a:t>e serviços.</a:t>
            </a:r>
            <a:endParaRPr lang="pt-BR" sz="1400" spc="-5" dirty="0" smtClean="0">
              <a:solidFill>
                <a:srgbClr val="004488"/>
              </a:solidFill>
              <a:latin typeface="Titillium Web" panose="00000500000000000000" pitchFamily="2" charset="0"/>
              <a:cs typeface="Arial MT"/>
            </a:endParaRPr>
          </a:p>
          <a:p>
            <a:pPr marL="12700" marR="5080">
              <a:spcBef>
                <a:spcPts val="100"/>
              </a:spcBef>
            </a:pPr>
            <a:endParaRPr lang="pt-BR" sz="1400" spc="-5" dirty="0">
              <a:solidFill>
                <a:srgbClr val="004488"/>
              </a:solidFill>
              <a:latin typeface="Titillium Web" panose="00000500000000000000" pitchFamily="2" charset="0"/>
              <a:cs typeface="Arial M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0573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11 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25833" y="568817"/>
            <a:ext cx="6350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NOSSOS NÚMEROS</a:t>
            </a:r>
            <a:endParaRPr lang="pt-BR" sz="48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120" t="4421" r="1738" b="713"/>
          <a:stretch/>
        </p:blipFill>
        <p:spPr>
          <a:xfrm rot="10095345">
            <a:off x="5409118" y="1758744"/>
            <a:ext cx="4150145" cy="37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8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611157054"/>
              </p:ext>
            </p:extLst>
          </p:nvPr>
        </p:nvGraphicFramePr>
        <p:xfrm>
          <a:off x="1793872" y="449526"/>
          <a:ext cx="6569075" cy="2191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476906842"/>
              </p:ext>
            </p:extLst>
          </p:nvPr>
        </p:nvGraphicFramePr>
        <p:xfrm>
          <a:off x="1708147" y="3094567"/>
          <a:ext cx="6740526" cy="279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361998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12 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573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1998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13 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542974681"/>
              </p:ext>
            </p:extLst>
          </p:nvPr>
        </p:nvGraphicFramePr>
        <p:xfrm>
          <a:off x="504873" y="1047287"/>
          <a:ext cx="4333827" cy="2662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5159372" y="1047287"/>
            <a:ext cx="4022728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spc="-9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C</a:t>
            </a:r>
            <a:r>
              <a:rPr lang="pt-BR" b="1" spc="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OMPAR</a:t>
            </a:r>
            <a:r>
              <a:rPr lang="pt-BR" b="1" spc="-5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AT</a:t>
            </a:r>
            <a:r>
              <a:rPr lang="pt-BR" b="1" spc="-1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IVO</a:t>
            </a:r>
            <a:r>
              <a:rPr lang="pt-BR" b="1" spc="-4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b="1" spc="-6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C</a:t>
            </a:r>
            <a:r>
              <a:rPr lang="pt-BR" b="1" spc="3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OM</a:t>
            </a:r>
            <a:r>
              <a:rPr lang="pt-BR" b="1" spc="-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b="1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A</a:t>
            </a:r>
            <a:r>
              <a:rPr lang="pt-BR" b="1" spc="-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N</a:t>
            </a:r>
            <a:r>
              <a:rPr lang="pt-BR" b="1" spc="-4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O</a:t>
            </a:r>
            <a:r>
              <a:rPr lang="pt-BR" b="1" spc="-2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b="1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A</a:t>
            </a:r>
            <a:r>
              <a:rPr lang="pt-BR" b="1" spc="-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N</a:t>
            </a:r>
            <a:r>
              <a:rPr lang="pt-BR" b="1" spc="-45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T</a:t>
            </a:r>
            <a:r>
              <a:rPr lang="pt-BR" b="1" spc="-5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E</a:t>
            </a:r>
            <a:r>
              <a:rPr lang="pt-BR" b="1" spc="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R</a:t>
            </a:r>
            <a:r>
              <a:rPr lang="pt-BR" b="1" spc="-1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IOR </a:t>
            </a:r>
            <a:endParaRPr lang="pt-BR" b="1" spc="-10" dirty="0" smtClean="0">
              <a:solidFill>
                <a:srgbClr val="004488"/>
              </a:solidFill>
              <a:latin typeface="Titillium Web" panose="00000500000000000000" pitchFamily="2" charset="0"/>
              <a:cs typeface="Trebuchet MS"/>
            </a:endParaRPr>
          </a:p>
          <a:p>
            <a:pPr>
              <a:lnSpc>
                <a:spcPct val="150000"/>
              </a:lnSpc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2º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Semestre de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20212 comparado</a:t>
            </a:r>
          </a:p>
          <a:p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ao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2º Semestre de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Trebuchet MS"/>
              </a:rPr>
              <a:t>2023</a:t>
            </a:r>
            <a:endParaRPr lang="pt-BR" sz="1400" dirty="0">
              <a:solidFill>
                <a:srgbClr val="004488"/>
              </a:solidFill>
              <a:latin typeface="Titillium Web" panose="00000500000000000000" pitchFamily="2" charset="0"/>
              <a:cs typeface="Trebuchet MS"/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054335716"/>
              </p:ext>
            </p:extLst>
          </p:nvPr>
        </p:nvGraphicFramePr>
        <p:xfrm>
          <a:off x="4998241" y="2933700"/>
          <a:ext cx="4344990" cy="2762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73" y="4586440"/>
            <a:ext cx="876252" cy="8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46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0" y="6364831"/>
            <a:ext cx="1762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4488"/>
                </a:solidFill>
                <a:latin typeface="Titillium Web" panose="00000500000000000000" pitchFamily="2" charset="0"/>
              </a:rPr>
              <a:t>14 NOSSOS </a:t>
            </a:r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986616" y="170381"/>
            <a:ext cx="5892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>
                <a:solidFill>
                  <a:srgbClr val="0563C1"/>
                </a:solidFill>
                <a:latin typeface="Titillium Web" panose="00000500000000000000" pitchFamily="2" charset="0"/>
              </a:rPr>
              <a:t>DISTRIBUIÇÃO DE RECLAMAÇÃO POR PLATAFORMA</a:t>
            </a:r>
            <a:endParaRPr lang="pt-BR" sz="2000" dirty="0">
              <a:solidFill>
                <a:srgbClr val="0563C1"/>
              </a:solidFill>
              <a:latin typeface="Titillium Web" panose="00000500000000000000" pitchFamily="2" charset="0"/>
            </a:endParaRPr>
          </a:p>
        </p:txBody>
      </p:sp>
      <p:graphicFrame>
        <p:nvGraphicFramePr>
          <p:cNvPr id="30" name="Gráfico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358583"/>
              </p:ext>
            </p:extLst>
          </p:nvPr>
        </p:nvGraphicFramePr>
        <p:xfrm>
          <a:off x="118429" y="570491"/>
          <a:ext cx="5056639" cy="312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" name="Gráfico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5790671"/>
              </p:ext>
            </p:extLst>
          </p:nvPr>
        </p:nvGraphicFramePr>
        <p:xfrm>
          <a:off x="118429" y="3374776"/>
          <a:ext cx="5185091" cy="280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Arredondar Retângulo em um Canto Diagonal 32"/>
          <p:cNvSpPr/>
          <p:nvPr/>
        </p:nvSpPr>
        <p:spPr>
          <a:xfrm rot="10800000">
            <a:off x="6512437" y="1408652"/>
            <a:ext cx="2734277" cy="4147783"/>
          </a:xfrm>
          <a:prstGeom prst="round2DiagRect">
            <a:avLst/>
          </a:prstGeom>
          <a:solidFill>
            <a:srgbClr val="0044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Retângulo 33"/>
          <p:cNvSpPr/>
          <p:nvPr/>
        </p:nvSpPr>
        <p:spPr>
          <a:xfrm>
            <a:off x="6511574" y="1684355"/>
            <a:ext cx="273514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PRAZO </a:t>
            </a:r>
            <a:r>
              <a:rPr lang="pt-BR" sz="1400" b="1" dirty="0">
                <a:solidFill>
                  <a:schemeClr val="bg1"/>
                </a:solidFill>
                <a:latin typeface="Titillium Web" panose="00000500000000000000" pitchFamily="2" charset="0"/>
              </a:rPr>
              <a:t>DE </a:t>
            </a:r>
            <a:r>
              <a:rPr lang="pt-BR" sz="14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RESPOSTA</a:t>
            </a:r>
          </a:p>
          <a:p>
            <a:endParaRPr lang="pt-BR" sz="14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A Resolução BCB Nº 28/2020 determina que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o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prazo de resposta para as demandas não pode ultrapassar dez dias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úteis. </a:t>
            </a:r>
          </a:p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O nosso time de Ouvidoria  apresenta um tempo médio de análise de 2,75 dias. </a:t>
            </a:r>
          </a:p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endParaRPr lang="pt-BR" sz="1400" dirty="0" smtClean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Buscamos atender o nosso cliente com a máxima agilidade, respeito e humanização. </a:t>
            </a:r>
          </a:p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TEMOS PRAZER EM SERVIR!</a:t>
            </a: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endParaRPr lang="pt-BR" dirty="0">
              <a:solidFill>
                <a:schemeClr val="accent5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35" name="Smiley 34"/>
          <p:cNvSpPr/>
          <p:nvPr/>
        </p:nvSpPr>
        <p:spPr>
          <a:xfrm>
            <a:off x="8563546" y="1111590"/>
            <a:ext cx="909897" cy="1023178"/>
          </a:xfrm>
          <a:prstGeom prst="smileyFace">
            <a:avLst/>
          </a:prstGeom>
          <a:solidFill>
            <a:srgbClr val="004488"/>
          </a:solidFill>
          <a:ln w="28575">
            <a:solidFill>
              <a:srgbClr val="5FA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321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9906000" cy="548640"/>
          </a:xfrm>
          <a:prstGeom prst="rect">
            <a:avLst/>
          </a:prstGeom>
          <a:solidFill>
            <a:srgbClr val="0044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AVALIAÇÃO DE ATENDIMENTO</a:t>
            </a:r>
            <a:endParaRPr lang="pt-BR" sz="2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61998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15 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45225" y="4075611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88%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51318" y="470262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99%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61998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15 </a:t>
            </a:r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245225" y="4075611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88%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651318" y="470262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99%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20070" y="1072755"/>
            <a:ext cx="4462496" cy="526297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</a:rPr>
              <a:t>A pesquisa é estruturada de forma a obter notas de 1 a 5, sendo 1 o nível de satisfação mais baixo e 5 o mais alto. O resultado diário é uma referência para gerenciarmos a melhoria contínua do atendimento.</a:t>
            </a:r>
          </a:p>
          <a:p>
            <a:pPr algn="just"/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</a:rPr>
              <a:t>A avaliação é realizada por envio de e-mail para avaliação direta da qualidade do atendimento prestado pela Ouvidoria.</a:t>
            </a:r>
          </a:p>
          <a:p>
            <a:pPr algn="just"/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</a:endParaRPr>
          </a:p>
          <a:p>
            <a:pPr algn="just"/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A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</a:rPr>
              <a:t>Pesquisa de Satisfação foi implementada em atendimento ao artigo 1º da Instrução Normativa BCB nº 265/2022.</a:t>
            </a:r>
          </a:p>
          <a:p>
            <a:pPr algn="just"/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</a:rPr>
              <a:t>Na imagem ao lado, nossos resultados referentes ao 1º semestre de 2023. A avaliação deve aferir a satisfação do cliente ou do usuário com a solução apresentada pela ouvidoria para a demanda e com a qualidade do processo de atendimento prestado.</a:t>
            </a:r>
          </a:p>
          <a:p>
            <a:pPr algn="just"/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</a:rPr>
              <a:t>Em atendimento a normativa, hoje a nossa nota atual no quesito pesquisa de satisfação é de 1,6. No site Reclame Aqui, a nota consolidada da Ouvidoria nesse Período foi de 7,7 sendo 1 o nível de satisfação mais baixo e 10 o mais alto. </a:t>
            </a:r>
          </a:p>
          <a:p>
            <a:pPr algn="just"/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</a:rPr>
              <a:t>Já na plataforma </a:t>
            </a:r>
            <a:r>
              <a:rPr lang="pt-BR" sz="1400" dirty="0" err="1">
                <a:solidFill>
                  <a:srgbClr val="004488"/>
                </a:solidFill>
                <a:latin typeface="Titillium Web" panose="00000500000000000000" pitchFamily="2" charset="0"/>
              </a:rPr>
              <a:t>Consumidor.Gov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</a:rPr>
              <a:t>, foi obtido a nota 3,1,sendo 1 o nível de satisfação mais baixo e 5 o mais alto. </a:t>
            </a:r>
            <a:endParaRPr lang="pt-BR" sz="1400" dirty="0">
              <a:solidFill>
                <a:srgbClr val="004488"/>
              </a:solidFill>
              <a:effectLst/>
              <a:latin typeface="Titillium Web" panose="00000500000000000000" pitchFamily="2" charset="0"/>
            </a:endParaRPr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0600873"/>
              </p:ext>
            </p:extLst>
          </p:nvPr>
        </p:nvGraphicFramePr>
        <p:xfrm>
          <a:off x="5060961" y="23362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342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61998" y="6339684"/>
            <a:ext cx="1981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16 </a:t>
            </a:r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NOSSOS NÚMEROS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268881111"/>
              </p:ext>
            </p:extLst>
          </p:nvPr>
        </p:nvGraphicFramePr>
        <p:xfrm>
          <a:off x="-358775" y="1170516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381999141"/>
              </p:ext>
            </p:extLst>
          </p:nvPr>
        </p:nvGraphicFramePr>
        <p:xfrm>
          <a:off x="3871413" y="1170516"/>
          <a:ext cx="660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tângulo 3"/>
          <p:cNvSpPr/>
          <p:nvPr/>
        </p:nvSpPr>
        <p:spPr>
          <a:xfrm>
            <a:off x="2087244" y="404015"/>
            <a:ext cx="66648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0563C1"/>
                </a:solidFill>
                <a:latin typeface="Titillium Web" panose="00000500000000000000" pitchFamily="2" charset="0"/>
              </a:rPr>
              <a:t>SEGREGAÇÃO DE DEMANDAS </a:t>
            </a:r>
            <a:endParaRPr lang="pt-BR" dirty="0">
              <a:solidFill>
                <a:srgbClr val="0563C1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245225" y="4075611"/>
            <a:ext cx="5421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88%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51318" y="470262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99%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3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90251" y="6335511"/>
            <a:ext cx="201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17 </a:t>
            </a:r>
            <a:r>
              <a:rPr lang="pt-BR" sz="1200" b="1" dirty="0">
                <a:solidFill>
                  <a:schemeClr val="bg1"/>
                </a:solidFill>
                <a:latin typeface="Titillium Web" panose="00000500000000000000" pitchFamily="2" charset="0"/>
              </a:rPr>
              <a:t>NOSSOS </a:t>
            </a:r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NÚMEROS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600050" y="209358"/>
            <a:ext cx="7353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ZEMA</a:t>
            </a:r>
            <a:r>
              <a:rPr lang="pt-BR" sz="2000" b="1" spc="-70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pt-BR" sz="2000" b="1" spc="-5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CRÉDITO</a:t>
            </a:r>
            <a:r>
              <a:rPr lang="pt-BR" sz="2000" b="1" spc="5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pt-BR" sz="2000" b="1" spc="-5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FINANCIAMENTO</a:t>
            </a:r>
            <a:r>
              <a:rPr lang="pt-BR" sz="2000" b="1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 </a:t>
            </a:r>
            <a:endParaRPr lang="pt-BR" sz="2000" b="1" dirty="0" smtClean="0">
              <a:solidFill>
                <a:srgbClr val="FFCB05"/>
              </a:solidFill>
              <a:latin typeface="Titillium Web" panose="00000500000000000000" pitchFamily="2" charset="0"/>
              <a:cs typeface="Arial"/>
            </a:endParaRPr>
          </a:p>
          <a:p>
            <a:pPr algn="ctr"/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E</a:t>
            </a:r>
            <a:r>
              <a:rPr lang="pt-BR" sz="2000" b="1" spc="5" dirty="0" smtClean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pt-BR" sz="2000" b="1" spc="-5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INVESTIMENTO</a:t>
            </a:r>
            <a:r>
              <a:rPr lang="pt-BR" sz="2000" b="1" spc="-10" dirty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S/A E ZEMA CONSORCIO</a:t>
            </a:r>
            <a:endParaRPr lang="pt-BR" sz="2000" dirty="0">
              <a:solidFill>
                <a:srgbClr val="FFCB05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02203" y="861487"/>
            <a:ext cx="5583705" cy="5748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 reputação é mais do que somente a imagem. Ela é uma construção feita ao longo dos anos, e é composta pela  percepção que os vários públicos têm da empresa. </a:t>
            </a:r>
            <a:endParaRPr lang="pt-BR" sz="1400" dirty="0" smtClean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endParaRPr lang="pt-BR" sz="1400" dirty="0" smtClean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lang="pt-BR" sz="1400" b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 </a:t>
            </a:r>
            <a:r>
              <a:rPr lang="pt-BR" sz="1400" b="1" dirty="0" err="1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400" b="1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 Financeira encerra o semestre com nota média de </a:t>
            </a:r>
            <a:r>
              <a:rPr lang="pt-BR" sz="1400" b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7,6 alcançando a reputação “BOM” e a </a:t>
            </a:r>
            <a:r>
              <a:rPr lang="pt-BR" sz="1400" b="1" dirty="0" err="1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400" b="1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 Consorcio encerra o semestre com nota média de </a:t>
            </a:r>
            <a:r>
              <a:rPr lang="pt-BR" sz="1400" b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6,9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, </a:t>
            </a:r>
            <a:r>
              <a:rPr lang="pt-BR" sz="1400" b="1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alcançando a reputação </a:t>
            </a:r>
            <a:r>
              <a:rPr lang="pt-BR" sz="1400" b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“REGULAR” na plataforma do Reclame Aqui. </a:t>
            </a:r>
            <a:br>
              <a:rPr lang="pt-BR" sz="1400" b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</a:br>
            <a:r>
              <a:rPr lang="pt-BR" sz="1400" b="1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Com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essa classificação nos engajamos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ainda mais para  atingir sempre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 melhor experiência para nossos clientes e parceiros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.</a:t>
            </a:r>
            <a:r>
              <a:rPr lang="pt-BR" dirty="0"/>
              <a:t>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O departamento de Ouvidoria tem o compromisso de buscar sempre o melhor atendimento ao cliente e </a:t>
            </a:r>
            <a:r>
              <a:rPr lang="pt-BR" sz="1400" dirty="0" smtClean="0">
                <a:solidFill>
                  <a:schemeClr val="bg1"/>
                </a:solidFill>
              </a:rPr>
              <a:t>provoca </a:t>
            </a:r>
            <a:r>
              <a:rPr lang="pt-BR" sz="1400" dirty="0">
                <a:solidFill>
                  <a:schemeClr val="bg1"/>
                </a:solidFill>
              </a:rPr>
              <a:t>transformações em procedimentos, processos, </a:t>
            </a:r>
            <a:r>
              <a:rPr lang="pt-BR" sz="1400" dirty="0" smtClean="0">
                <a:solidFill>
                  <a:schemeClr val="bg1"/>
                </a:solidFill>
              </a:rPr>
              <a:t>sistemas internos </a:t>
            </a:r>
            <a:r>
              <a:rPr lang="pt-BR" sz="1400" dirty="0">
                <a:solidFill>
                  <a:schemeClr val="bg1"/>
                </a:solidFill>
              </a:rPr>
              <a:t>e também na forma de agir das pessoas que trabalham na instituição</a:t>
            </a:r>
            <a:r>
              <a:rPr lang="pt-BR" sz="1400" dirty="0" smtClean="0">
                <a:solidFill>
                  <a:schemeClr val="bg1"/>
                </a:solidFill>
              </a:rPr>
              <a:t>.</a:t>
            </a:r>
          </a:p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A natureza da atividade da Ouvidoria está diretamente ligada à compreensão e respeito às necessidades, direitos e valores das pessoas e instituições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.</a:t>
            </a:r>
            <a:r>
              <a:rPr lang="pt-BR" dirty="0"/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O processo de envolvimento no atendimento ao consumidor é muito importante e permite identificação de falhas nos produtos e serviços, que em fases de testes e homologações não foram previstas da maneira como é relatada por clientes em reclamações. </a:t>
            </a:r>
          </a:p>
          <a:p>
            <a:pPr marL="12700" marR="5080" algn="ctr">
              <a:lnSpc>
                <a:spcPct val="114999"/>
              </a:lnSpc>
              <a:spcBef>
                <a:spcPts val="100"/>
              </a:spcBef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32441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51" y="6325986"/>
            <a:ext cx="201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18 </a:t>
            </a:r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CONSIDERAÇÕES FINAIS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57213" y="636415"/>
            <a:ext cx="3424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CONSIDERAÇÕES</a:t>
            </a:r>
          </a:p>
          <a:p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  <a:cs typeface="Arial"/>
              </a:rPr>
              <a:t>FINAIS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039631" y="614329"/>
            <a:ext cx="5551919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4659">
              <a:lnSpc>
                <a:spcPts val="1595"/>
              </a:lnSpc>
              <a:spcBef>
                <a:spcPts val="105"/>
              </a:spcBef>
            </a:pP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A </a:t>
            </a:r>
            <a:r>
              <a:rPr lang="pt-BR" sz="1400" i="1" dirty="0" err="1" smtClean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Zema</a:t>
            </a: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 entende que o cliente é nosso maior patrimônio e,</a:t>
            </a:r>
          </a:p>
          <a:p>
            <a:pPr marL="454659">
              <a:lnSpc>
                <a:spcPts val="1595"/>
              </a:lnSpc>
              <a:spcBef>
                <a:spcPts val="105"/>
              </a:spcBef>
            </a:pP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por isso, vem desenvolvendo várias mudanças de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processos para </a:t>
            </a:r>
          </a:p>
          <a:p>
            <a:pPr marL="454659">
              <a:lnSpc>
                <a:spcPts val="1595"/>
              </a:lnSpc>
              <a:spcBef>
                <a:spcPts val="105"/>
              </a:spcBef>
            </a:pPr>
            <a:r>
              <a:rPr lang="pt-BR" sz="1400" i="1" dirty="0" smtClean="0">
                <a:solidFill>
                  <a:schemeClr val="bg1"/>
                </a:solidFill>
                <a:latin typeface="Titillium Web" panose="00000500000000000000" pitchFamily="2" charset="0"/>
                <a:cs typeface="Arial"/>
              </a:rPr>
              <a:t>tornar o nosso atendimento ainda mais ágil e eficiente</a:t>
            </a:r>
            <a:r>
              <a:rPr lang="pt-BR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" panose="00000500000000000000" pitchFamily="2" charset="0"/>
                <a:cs typeface="Arial"/>
              </a:rPr>
              <a:t>.</a:t>
            </a:r>
            <a:endPara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illium Web" panose="00000500000000000000" pitchFamily="2" charset="0"/>
              <a:cs typeface="Arial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071488" y="1714470"/>
            <a:ext cx="4993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2000" b="1" spc="1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E</a:t>
            </a:r>
            <a:r>
              <a:rPr lang="pt-BR" sz="2000" b="1" spc="10" dirty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STAMOS</a:t>
            </a:r>
            <a:r>
              <a:rPr lang="pt-BR" sz="2000" b="1" spc="-20" dirty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2000" b="1" spc="5" dirty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ONDE</a:t>
            </a:r>
            <a:r>
              <a:rPr lang="pt-BR" sz="2000" b="1" spc="-35" dirty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2000" b="1" spc="15" dirty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NOSSO</a:t>
            </a:r>
            <a:r>
              <a:rPr lang="pt-BR" sz="2000" b="1" spc="-35" dirty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2000" b="1" spc="-30" dirty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CLIENTE</a:t>
            </a:r>
            <a:r>
              <a:rPr lang="pt-BR" sz="2000" b="1" spc="-35" dirty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2000" b="1" spc="5" dirty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PRECISAR</a:t>
            </a:r>
            <a:endParaRPr lang="pt-BR" sz="2000" b="1" dirty="0">
              <a:solidFill>
                <a:srgbClr val="FFCB05"/>
              </a:solidFill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2400" y="2147033"/>
            <a:ext cx="93916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4085">
              <a:lnSpc>
                <a:spcPct val="100000"/>
              </a:lnSpc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Aumentamos nossos canais de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atendimentos:  Além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do telefone e e-mail, agora nosso clientes podem </a:t>
            </a:r>
            <a:endParaRPr lang="pt-BR" sz="1400" dirty="0" smtClean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934085">
              <a:lnSpc>
                <a:spcPct val="100000"/>
              </a:lnSpc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tirar suas dúvidas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também pelas redes sociais e WhatsApp.</a:t>
            </a: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71488" y="2749558"/>
            <a:ext cx="4388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lang="pt-BR" sz="2000" b="1" spc="-2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REESTRUTURAÇÃO</a:t>
            </a:r>
            <a:r>
              <a:rPr lang="pt-BR" sz="2000" b="1" spc="-3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E</a:t>
            </a:r>
            <a:r>
              <a:rPr lang="pt-BR" sz="2000" b="1" spc="-45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2000" b="1" spc="5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MODERNIZAÇÃO</a:t>
            </a:r>
            <a:endParaRPr lang="pt-BR" sz="2000" dirty="0">
              <a:solidFill>
                <a:srgbClr val="FFCB05"/>
              </a:solidFill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71488" y="4470407"/>
            <a:ext cx="3117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lang="pt-BR" sz="2000" b="1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ANÁLISE</a:t>
            </a:r>
            <a:r>
              <a:rPr lang="pt-BR" sz="2000" b="1" spc="-50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2000" b="1" spc="5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DE</a:t>
            </a:r>
            <a:r>
              <a:rPr lang="pt-BR" sz="2000" b="1" spc="-45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 </a:t>
            </a:r>
            <a:r>
              <a:rPr lang="pt-BR" sz="2000" b="1" dirty="0" smtClean="0">
                <a:solidFill>
                  <a:srgbClr val="FFCB05"/>
                </a:solidFill>
                <a:latin typeface="Titillium Web" panose="00000500000000000000" pitchFamily="2" charset="0"/>
                <a:cs typeface="Trebuchet MS"/>
              </a:rPr>
              <a:t>INDICADORES</a:t>
            </a:r>
            <a:endParaRPr lang="pt-BR" sz="2000" dirty="0">
              <a:solidFill>
                <a:srgbClr val="FFCB05"/>
              </a:solidFill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52400" y="3454744"/>
            <a:ext cx="10782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4085" marR="2894965">
              <a:spcBef>
                <a:spcPts val="1885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 máxima eficiência em nossos atendimentos e análises de  demandas do consumidor.</a:t>
            </a:r>
          </a:p>
          <a:p>
            <a:pPr marL="934085" marR="2670175"/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 capacitação é parte fundamental para garantia de padrões  elevados de nossa Central da Qualidade. São realizados treinamentos  frequentes ligados ao setor, o que garante que nossa equipe esteja  sempre atualizada com o mercado e as necessidades de nossos  clientes.</a:t>
            </a: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" y="3223911"/>
            <a:ext cx="10525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4085" marR="2894965">
              <a:spcBef>
                <a:spcPts val="1885"/>
              </a:spcBef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O setor de ouvidoria passou por reformulações com o objetivo de  atingir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52400" y="4870517"/>
            <a:ext cx="9258300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4085" marR="2722245">
              <a:lnSpc>
                <a:spcPct val="100000"/>
              </a:lnSpc>
              <a:spcBef>
                <a:spcPts val="1050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Nossos colaboradores são altamente capacitados para coletar,  organizar e analisar os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dados provenientes de nossos atendimentos. </a:t>
            </a:r>
          </a:p>
          <a:p>
            <a:pPr marL="934085" marR="2722245">
              <a:lnSpc>
                <a:spcPct val="100000"/>
              </a:lnSpc>
              <a:spcBef>
                <a:spcPts val="1050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 Os relatórios possuem atualizações mensais de indicadores que são  aperfeiçoados, buscando sempre padrões de excelência e  confiabilidade em nossos resultados.</a:t>
            </a: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242104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52600" y="852250"/>
            <a:ext cx="599122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2060"/>
                </a:solidFill>
                <a:latin typeface="Titillium Web" panose="00000500000000000000" pitchFamily="2" charset="0"/>
              </a:rPr>
              <a:t>Além da qualidade do serviço adquirido, o consumidor atual reconhece seus direitos e a maneira como é atendido. </a:t>
            </a:r>
          </a:p>
          <a:p>
            <a:endParaRPr lang="pt-BR" sz="14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r>
              <a:rPr lang="pt-BR" sz="1400" dirty="0">
                <a:solidFill>
                  <a:srgbClr val="002060"/>
                </a:solidFill>
                <a:latin typeface="Titillium Web" panose="00000500000000000000" pitchFamily="2" charset="0"/>
              </a:rPr>
              <a:t>Com o intuito de sempre alcançar resultados positivos, a </a:t>
            </a:r>
            <a:r>
              <a:rPr lang="pt-BR" sz="1400" dirty="0" err="1">
                <a:solidFill>
                  <a:srgbClr val="002060"/>
                </a:solidFill>
                <a:latin typeface="Titillium Web" panose="00000500000000000000" pitchFamily="2" charset="0"/>
              </a:rPr>
              <a:t>Zema</a:t>
            </a:r>
            <a:r>
              <a:rPr lang="pt-BR" sz="1400" dirty="0">
                <a:solidFill>
                  <a:srgbClr val="002060"/>
                </a:solidFill>
                <a:latin typeface="Titillium Web" panose="00000500000000000000" pitchFamily="2" charset="0"/>
              </a:rPr>
              <a:t> mantem o foco nas garantias e direitos do consumidor e sempre procura se adequar para entregar e oferecer os melhores produtos e de acordo com as necessidades individuais de cada indivíduo.   </a:t>
            </a:r>
          </a:p>
          <a:p>
            <a:endParaRPr lang="pt-BR" sz="14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r>
              <a:rPr lang="pt-BR" sz="1400" dirty="0">
                <a:solidFill>
                  <a:srgbClr val="002060"/>
                </a:solidFill>
                <a:latin typeface="Titillium Web" panose="00000500000000000000" pitchFamily="2" charset="0"/>
              </a:rPr>
              <a:t>A </a:t>
            </a:r>
            <a:r>
              <a:rPr lang="pt-BR" sz="1400" dirty="0" err="1">
                <a:solidFill>
                  <a:srgbClr val="002060"/>
                </a:solidFill>
                <a:latin typeface="Titillium Web" panose="00000500000000000000" pitchFamily="2" charset="0"/>
              </a:rPr>
              <a:t>Zema</a:t>
            </a:r>
            <a:r>
              <a:rPr lang="pt-BR" sz="1400" dirty="0">
                <a:solidFill>
                  <a:srgbClr val="002060"/>
                </a:solidFill>
                <a:latin typeface="Titillium Web" panose="00000500000000000000" pitchFamily="2" charset="0"/>
              </a:rPr>
              <a:t> reconhece que é importante entender e conhecer seu cliente e compreende que nossos usuários devem ser atendidos adequadamente, com atenção e respeito. </a:t>
            </a:r>
          </a:p>
          <a:p>
            <a:endParaRPr lang="pt-BR" sz="1400" dirty="0">
              <a:solidFill>
                <a:srgbClr val="002060"/>
              </a:solidFill>
              <a:latin typeface="Titillium Web" panose="00000500000000000000" pitchFamily="2" charset="0"/>
            </a:endParaRPr>
          </a:p>
          <a:p>
            <a:r>
              <a:rPr lang="pt-BR" sz="1400" dirty="0">
                <a:solidFill>
                  <a:srgbClr val="002060"/>
                </a:solidFill>
                <a:latin typeface="Titillium Web" panose="00000500000000000000" pitchFamily="2" charset="0"/>
              </a:rPr>
              <a:t>Os canais de Atendimento ao Consumidor, incluindo a unidade de Ouvidoria,  é muito importante para o Grupo. </a:t>
            </a:r>
          </a:p>
          <a:p>
            <a:r>
              <a:rPr lang="pt-BR" sz="1400" dirty="0">
                <a:solidFill>
                  <a:srgbClr val="002060"/>
                </a:solidFill>
                <a:latin typeface="Titillium Web" panose="00000500000000000000" pitchFamily="2" charset="0"/>
              </a:rPr>
              <a:t>Ouvimos verdadeiramente a voz do cliente e realizamos pesquisa de satisfação onde analisamos diversos aspectos, isto é importante para que possamos conhecer o perfil de nossos clientes e dessa forma,  estamos cada dia mais apto a satisfazê-los com um atendimento de qualidade.</a:t>
            </a:r>
          </a:p>
          <a:p>
            <a:endParaRPr lang="pt-BR" sz="1400" i="1" dirty="0">
              <a:solidFill>
                <a:srgbClr val="002060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333500" y="5104686"/>
            <a:ext cx="4953000" cy="7104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4659">
              <a:lnSpc>
                <a:spcPts val="1595"/>
              </a:lnSpc>
              <a:spcBef>
                <a:spcPts val="105"/>
              </a:spcBef>
            </a:pPr>
            <a:r>
              <a:rPr lang="pt-BR" sz="1400" i="1" dirty="0" smtClean="0">
                <a:solidFill>
                  <a:srgbClr val="004488"/>
                </a:solidFill>
                <a:latin typeface="Titillium Web" panose="00000500000000000000" pitchFamily="2" charset="0"/>
                <a:cs typeface="Arial"/>
              </a:rPr>
              <a:t>A </a:t>
            </a:r>
            <a:r>
              <a:rPr lang="pt-BR" sz="1400" i="1" dirty="0" err="1" smtClean="0">
                <a:solidFill>
                  <a:srgbClr val="004488"/>
                </a:solidFill>
                <a:latin typeface="Titillium Web" panose="00000500000000000000" pitchFamily="2" charset="0"/>
                <a:cs typeface="Arial"/>
              </a:rPr>
              <a:t>Zema</a:t>
            </a:r>
            <a:r>
              <a:rPr lang="pt-BR" sz="1400" i="1" dirty="0" smtClean="0">
                <a:solidFill>
                  <a:srgbClr val="004488"/>
                </a:solidFill>
                <a:latin typeface="Titillium Web" panose="00000500000000000000" pitchFamily="2" charset="0"/>
                <a:cs typeface="Arial"/>
              </a:rPr>
              <a:t> entende que o cliente é nosso maior patrimônio e, por isso, vem desenvolvendo várias mudanças de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Arial"/>
              </a:rPr>
              <a:t> </a:t>
            </a:r>
            <a:r>
              <a:rPr lang="pt-BR" sz="1400" i="1" dirty="0" smtClean="0">
                <a:solidFill>
                  <a:srgbClr val="004488"/>
                </a:solidFill>
                <a:latin typeface="Titillium Web" panose="00000500000000000000" pitchFamily="2" charset="0"/>
                <a:cs typeface="Arial"/>
              </a:rPr>
              <a:t>processos para tornar o nosso atendimento ainda mais ágil e eficiente.</a:t>
            </a:r>
            <a:endParaRPr lang="pt-BR" sz="1400" dirty="0">
              <a:solidFill>
                <a:srgbClr val="004488"/>
              </a:solidFill>
              <a:latin typeface="Titillium Web" panose="00000500000000000000" pitchFamily="2" charset="0"/>
              <a:cs typeface="Arial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61626" y="6345036"/>
            <a:ext cx="2019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19 CONSIDERAÇÕES FINAIS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84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56211" y="6317673"/>
            <a:ext cx="8562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ÍNDICES</a:t>
            </a:r>
            <a:endParaRPr lang="pt-BR" sz="1200" b="1" dirty="0">
              <a:solidFill>
                <a:srgbClr val="004488"/>
              </a:solidFill>
              <a:latin typeface="Titillium Web" panose="00000500000000000000" pitchFamily="2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749494" y="2412958"/>
            <a:ext cx="20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 smtClean="0">
                <a:solidFill>
                  <a:srgbClr val="114A8B"/>
                </a:solidFill>
                <a:latin typeface="Titillium Web" panose="00000500000000000000" pitchFamily="2" charset="0"/>
                <a:cs typeface="Lucida Sans Unicode"/>
              </a:rPr>
              <a:t>APRESENTAÇÃO</a:t>
            </a:r>
            <a:endParaRPr lang="pt-BR" sz="1400" dirty="0"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86566" y="1002566"/>
            <a:ext cx="1853738" cy="14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8800" b="1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03</a:t>
            </a:r>
            <a:endParaRPr lang="pt-BR" sz="88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4274843" y="1002566"/>
            <a:ext cx="1853738" cy="14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8800" b="1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07</a:t>
            </a:r>
            <a:endParaRPr lang="pt-BR" sz="88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786566" y="3659281"/>
            <a:ext cx="1853738" cy="14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8800" b="1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11</a:t>
            </a:r>
            <a:endParaRPr lang="pt-BR" sz="88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4274843" y="3659281"/>
            <a:ext cx="1853738" cy="14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8800" b="1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18</a:t>
            </a:r>
            <a:endParaRPr lang="pt-BR" sz="88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688976" y="997172"/>
            <a:ext cx="1853738" cy="1491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8800" b="1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08</a:t>
            </a:r>
            <a:endParaRPr lang="pt-BR" sz="88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200699" y="2412958"/>
            <a:ext cx="20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 smtClean="0">
                <a:solidFill>
                  <a:srgbClr val="114A8B"/>
                </a:solidFill>
                <a:latin typeface="Titillium Web" panose="00000500000000000000" pitchFamily="2" charset="0"/>
                <a:cs typeface="Lucida Sans Unicode"/>
              </a:rPr>
              <a:t>NOSSA HISTÓRIA</a:t>
            </a:r>
            <a:endParaRPr lang="pt-BR" sz="1400" dirty="0"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6726048" y="2412958"/>
            <a:ext cx="20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 smtClean="0">
                <a:solidFill>
                  <a:srgbClr val="114A8B"/>
                </a:solidFill>
                <a:latin typeface="Titillium Web" panose="00000500000000000000" pitchFamily="2" charset="0"/>
                <a:cs typeface="Lucida Sans Unicode"/>
              </a:rPr>
              <a:t>A OUVIDORIA</a:t>
            </a:r>
            <a:endParaRPr lang="pt-BR" sz="1400" dirty="0"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957573" y="4996643"/>
            <a:ext cx="2488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 CONSIDERAÇÕES FINAIS</a:t>
            </a:r>
            <a:endParaRPr lang="pt-BR" sz="1400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1638278" y="4996643"/>
            <a:ext cx="2002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</a:t>
            </a:r>
            <a:r>
              <a:rPr lang="pt-BR" sz="1400" spc="-5" dirty="0" smtClean="0">
                <a:solidFill>
                  <a:srgbClr val="004488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 smtClean="0">
                <a:solidFill>
                  <a:srgbClr val="114A8B"/>
                </a:solidFill>
                <a:latin typeface="Titillium Web" panose="00000500000000000000" pitchFamily="2" charset="0"/>
                <a:cs typeface="Lucida Sans Unicode"/>
              </a:rPr>
              <a:t>NOSSOS NÚMEROS</a:t>
            </a:r>
            <a:endParaRPr lang="pt-BR" sz="1400" dirty="0">
              <a:latin typeface="Titillium Web" panose="00000500000000000000" pitchFamily="2" charset="0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9389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943" y="3994175"/>
            <a:ext cx="2972215" cy="93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7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2510" y="6317673"/>
            <a:ext cx="1471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03 APRESENTAÇÃO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2754" y="1506870"/>
            <a:ext cx="49281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 </a:t>
            </a:r>
            <a:r>
              <a:rPr lang="pt-BR" sz="1400" spc="-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Este</a:t>
            </a:r>
            <a:r>
              <a:rPr lang="pt-BR" sz="1400" spc="10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documento</a:t>
            </a:r>
            <a:r>
              <a:rPr lang="pt-BR" sz="1400" spc="1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contém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os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critérios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endParaRPr lang="pt-BR" sz="1400" dirty="0" smtClean="0">
              <a:solidFill>
                <a:schemeClr val="bg1"/>
              </a:solidFill>
              <a:latin typeface="Titillium Web" panose="00000500000000000000" pitchFamily="2" charset="0"/>
              <a:cs typeface="Verdana"/>
            </a:endParaRPr>
          </a:p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spc="-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operacionais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da</a:t>
            </a:r>
            <a:r>
              <a:rPr lang="pt-BR" sz="1400" spc="2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1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Instituição,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sobre</a:t>
            </a:r>
            <a:r>
              <a:rPr lang="pt-BR" sz="1400" spc="-1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o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componente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endParaRPr lang="pt-BR" sz="1400" dirty="0" smtClean="0">
              <a:solidFill>
                <a:schemeClr val="bg1"/>
              </a:solidFill>
              <a:latin typeface="Titillium Web" panose="00000500000000000000" pitchFamily="2" charset="0"/>
              <a:cs typeface="Verdana"/>
            </a:endParaRPr>
          </a:p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spc="-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organizacional</a:t>
            </a:r>
            <a:r>
              <a:rPr lang="pt-BR" sz="1400" spc="1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de</a:t>
            </a:r>
            <a:r>
              <a:rPr lang="pt-BR" sz="1400" spc="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Ouvidoria,</a:t>
            </a:r>
            <a:r>
              <a:rPr lang="pt-BR" sz="1400" spc="1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de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que</a:t>
            </a:r>
            <a:r>
              <a:rPr lang="pt-BR" sz="1400" spc="4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1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tratam</a:t>
            </a:r>
            <a:r>
              <a:rPr lang="pt-BR" sz="1400" spc="2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as </a:t>
            </a:r>
            <a:r>
              <a:rPr lang="pt-BR" sz="1400" spc="-40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endParaRPr lang="pt-BR" sz="1400" spc="-405" dirty="0" smtClean="0">
              <a:solidFill>
                <a:schemeClr val="bg1"/>
              </a:solidFill>
              <a:latin typeface="Titillium Web" panose="00000500000000000000" pitchFamily="2" charset="0"/>
              <a:cs typeface="Verdana"/>
            </a:endParaRPr>
          </a:p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spc="-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RESOLUÇÕES</a:t>
            </a:r>
            <a:r>
              <a:rPr lang="pt-BR" sz="1400" spc="10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BCB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Nº</a:t>
            </a:r>
            <a:r>
              <a:rPr lang="pt-BR" sz="1400" spc="-1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4.860</a:t>
            </a:r>
            <a:r>
              <a:rPr lang="pt-BR" sz="1400" spc="-1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e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RESOLUÇÃO</a:t>
            </a:r>
            <a:r>
              <a:rPr lang="pt-BR" sz="1400" spc="2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endParaRPr lang="pt-BR" sz="1400" spc="20" dirty="0" smtClean="0">
              <a:solidFill>
                <a:schemeClr val="bg1"/>
              </a:solidFill>
              <a:latin typeface="Titillium Web" panose="00000500000000000000" pitchFamily="2" charset="0"/>
              <a:cs typeface="Verdana"/>
            </a:endParaRPr>
          </a:p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1400" spc="-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BCB</a:t>
            </a:r>
            <a:r>
              <a:rPr lang="pt-BR" sz="1400" spc="-10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1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N°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28,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DE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23</a:t>
            </a:r>
            <a:r>
              <a:rPr lang="pt-BR" sz="1400" spc="-1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DE 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OUTUBRO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DE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2020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2508" y="4457591"/>
            <a:ext cx="4928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520" marR="328295">
              <a:lnSpc>
                <a:spcPct val="100000"/>
              </a:lnSpc>
              <a:buClr>
                <a:srgbClr val="114A8B"/>
              </a:buClr>
              <a:tabLst>
                <a:tab pos="269875" algn="l"/>
              </a:tabLst>
            </a:pPr>
            <a:r>
              <a:rPr lang="pt-BR" sz="1400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• </a:t>
            </a:r>
            <a:r>
              <a:rPr lang="pt-BR" sz="1400" spc="-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Apresentamos</a:t>
            </a:r>
            <a:r>
              <a:rPr lang="pt-BR" sz="1400" spc="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uma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visão</a:t>
            </a:r>
            <a:r>
              <a:rPr lang="pt-BR" sz="1400" spc="1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1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geral</a:t>
            </a:r>
            <a:r>
              <a:rPr lang="pt-BR" sz="1400" spc="1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sobre</a:t>
            </a:r>
            <a:r>
              <a:rPr lang="pt-BR" sz="1400" spc="-1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o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modelo</a:t>
            </a:r>
            <a:r>
              <a:rPr lang="pt-BR" sz="1400" spc="-2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de</a:t>
            </a:r>
            <a:r>
              <a:rPr lang="pt-BR" sz="1400" spc="1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governança</a:t>
            </a:r>
            <a:r>
              <a:rPr lang="pt-BR" sz="1400" spc="1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e 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atuação</a:t>
            </a:r>
            <a:r>
              <a:rPr lang="pt-BR" sz="1400" spc="2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da</a:t>
            </a:r>
            <a:r>
              <a:rPr lang="pt-BR" sz="1400" spc="2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Ouvidoria,</a:t>
            </a:r>
            <a:r>
              <a:rPr lang="pt-BR" sz="1400" spc="1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os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indicadores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endParaRPr lang="pt-BR" sz="1400" spc="5" dirty="0" smtClean="0">
              <a:solidFill>
                <a:schemeClr val="bg1"/>
              </a:solidFill>
              <a:latin typeface="Titillium Web" panose="00000500000000000000" pitchFamily="2" charset="0"/>
              <a:cs typeface="Verdana"/>
            </a:endParaRPr>
          </a:p>
          <a:p>
            <a:pPr marL="96520" marR="328295">
              <a:lnSpc>
                <a:spcPct val="100000"/>
              </a:lnSpc>
              <a:buClr>
                <a:srgbClr val="114A8B"/>
              </a:buClr>
              <a:tabLst>
                <a:tab pos="269875" algn="l"/>
              </a:tabLst>
            </a:pPr>
            <a:r>
              <a:rPr lang="pt-BR" sz="1400" spc="-10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gerais</a:t>
            </a:r>
            <a:r>
              <a:rPr lang="pt-BR" sz="1400" spc="5" dirty="0" smtClean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sobre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o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período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e</a:t>
            </a:r>
            <a:r>
              <a:rPr lang="pt-BR" sz="1400" spc="-1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um </a:t>
            </a:r>
            <a:r>
              <a:rPr lang="pt-BR" sz="1400" spc="-40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conjunto</a:t>
            </a:r>
            <a:r>
              <a:rPr lang="pt-BR" sz="1400" spc="2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de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proposições</a:t>
            </a:r>
            <a:r>
              <a:rPr lang="pt-BR" sz="1400" spc="-2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identificadas</a:t>
            </a:r>
            <a:r>
              <a:rPr lang="pt-BR" sz="1400" spc="4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e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implantadas</a:t>
            </a:r>
            <a:r>
              <a:rPr lang="pt-BR" sz="1400" spc="4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a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partir</a:t>
            </a:r>
            <a:r>
              <a:rPr lang="pt-BR" sz="1400" spc="2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das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manifestações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recebidas</a:t>
            </a:r>
            <a:r>
              <a:rPr lang="pt-BR" sz="1400" spc="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de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nossos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 </a:t>
            </a:r>
            <a:r>
              <a:rPr lang="pt-BR" sz="1400" spc="-5" dirty="0">
                <a:solidFill>
                  <a:schemeClr val="bg1"/>
                </a:solidFill>
                <a:latin typeface="Titillium Web" panose="00000500000000000000" pitchFamily="2" charset="0"/>
                <a:cs typeface="Verdana"/>
              </a:rPr>
              <a:t>Clientes.</a:t>
            </a: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32508" y="3336173"/>
            <a:ext cx="275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2400" b="1" spc="-5" dirty="0" smtClean="0">
                <a:solidFill>
                  <a:srgbClr val="FFCB05"/>
                </a:solidFill>
                <a:latin typeface="Titillium Web" panose="00000500000000000000" pitchFamily="2" charset="0"/>
                <a:cs typeface="Verdana"/>
              </a:rPr>
              <a:t>APRESENTAÇÃO</a:t>
            </a:r>
            <a:endParaRPr lang="pt-BR" sz="2400" b="1" dirty="0">
              <a:solidFill>
                <a:schemeClr val="bg1"/>
              </a:solidFill>
              <a:latin typeface="Titillium Web" panose="000005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607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446" y="1448383"/>
            <a:ext cx="5652655" cy="414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Grupo </a:t>
            </a:r>
            <a:r>
              <a:rPr lang="pt-BR" sz="1400" dirty="0" err="1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 possui uma gestão empresarial pautada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em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valores como ética,  equilíbrio, humildade, meritocracia, empreendedorismo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estabilidade financeira,  nunca se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esquecendo de sua responsabilidade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social e preocupação pelas futuras  gerações.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endParaRPr lang="pt-BR" sz="1400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Contamos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com a tradição e credibilidade de uma empresa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familiar</a:t>
            </a: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com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100 anos de atuação no mercado, sempre focada em um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excelente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atendimento aos  clientes, de forma ágil e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prática. </a:t>
            </a:r>
          </a:p>
          <a:p>
            <a:pPr marL="12065" marR="59055" indent="2540">
              <a:spcBef>
                <a:spcPts val="95"/>
              </a:spcBef>
            </a:pP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valorização de seus colaboradores faz com que a 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 </a:t>
            </a:r>
            <a:r>
              <a:rPr lang="pt-BR" sz="1400" dirty="0" err="1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esteja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entre as melhores empresas para se trabalhar.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Alinhada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cada vez mais  com seus parceiros e fornecedores,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 </a:t>
            </a:r>
            <a:r>
              <a:rPr lang="pt-BR" sz="1400" dirty="0" err="1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Zema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 busca uma contínua evolução de práticas  de gestão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governança, sempre com o objetivo de garantir sucessivos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2065" marR="59055" indent="2540">
              <a:spcBef>
                <a:spcPts val="95"/>
              </a:spcBef>
            </a:pP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avanços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e um  crescimento sustentável</a:t>
            </a:r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.”</a:t>
            </a:r>
          </a:p>
          <a:p>
            <a:pPr marR="5080" algn="r"/>
            <a:r>
              <a:rPr lang="pt-BR" sz="1400" b="1" dirty="0" smtClean="0">
                <a:latin typeface="Titillium Web" panose="00000500000000000000" pitchFamily="2" charset="0"/>
                <a:cs typeface="Trebuchet MS"/>
              </a:rPr>
              <a:t>Romero </a:t>
            </a:r>
            <a:r>
              <a:rPr lang="pt-BR" sz="1400" b="1" dirty="0" err="1">
                <a:latin typeface="Titillium Web" panose="00000500000000000000" pitchFamily="2" charset="0"/>
                <a:cs typeface="Trebuchet MS"/>
              </a:rPr>
              <a:t>Zema</a:t>
            </a:r>
            <a:endParaRPr lang="pt-BR" sz="1400" dirty="0">
              <a:latin typeface="Titillium Web" panose="00000500000000000000" pitchFamily="2" charset="0"/>
              <a:cs typeface="Trebuchet MS"/>
            </a:endParaRPr>
          </a:p>
          <a:p>
            <a:pPr marR="6350" algn="r">
              <a:spcBef>
                <a:spcPts val="5"/>
              </a:spcBef>
            </a:pPr>
            <a:r>
              <a:rPr lang="pt-BR" sz="1400" dirty="0">
                <a:latin typeface="Titillium Web" panose="00000500000000000000" pitchFamily="2" charset="0"/>
                <a:cs typeface="Lucida Sans Unicode"/>
              </a:rPr>
              <a:t>Presidente do Grupo </a:t>
            </a:r>
            <a:r>
              <a:rPr lang="pt-BR" sz="1400" dirty="0" err="1" smtClean="0">
                <a:latin typeface="Titillium Web" panose="00000500000000000000" pitchFamily="2" charset="0"/>
                <a:cs typeface="Lucida Sans Unicode"/>
              </a:rPr>
              <a:t>Zem</a:t>
            </a:r>
            <a:r>
              <a:rPr lang="pt-BR" sz="1400" dirty="0" err="1">
                <a:latin typeface="Titillium Web" panose="00000500000000000000" pitchFamily="2" charset="0"/>
                <a:cs typeface="Lucida Sans Unicode"/>
              </a:rPr>
              <a:t>a</a:t>
            </a:r>
            <a:endParaRPr lang="pt-BR" sz="1400" dirty="0">
              <a:latin typeface="Titillium Web" panose="00000500000000000000" pitchFamily="2" charset="0"/>
              <a:cs typeface="Lucida Sans Unicode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90204" y="6317673"/>
            <a:ext cx="164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04 APRESENTAÇÃO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7817" y="857833"/>
            <a:ext cx="49460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97155" marR="19939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2400" b="1" dirty="0" smtClean="0">
                <a:solidFill>
                  <a:srgbClr val="004488"/>
                </a:solidFill>
                <a:latin typeface="Titillium Web" panose="00000500000000000000" pitchFamily="2" charset="0"/>
              </a:rPr>
              <a:t> PALAVRA DO CEO GRUPO ZEMA</a:t>
            </a:r>
            <a:endParaRPr lang="pt-BR" sz="2400" b="1" dirty="0">
              <a:solidFill>
                <a:srgbClr val="004488"/>
              </a:solidFill>
              <a:latin typeface="Titillium Web" panose="000005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1976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2217" y="2568228"/>
            <a:ext cx="7506394" cy="231088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2065" marR="5080" indent="635" algn="ctr">
              <a:spcBef>
                <a:spcPts val="105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Criada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para atender às necessidades financeiras dos seus clientes de forma confiável  e descomplicada, a </a:t>
            </a:r>
            <a:r>
              <a:rPr lang="pt-BR" sz="1400" dirty="0" err="1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Zema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 Financeira é o braço financeiro do Grupo </a:t>
            </a:r>
            <a:r>
              <a:rPr lang="pt-BR" sz="1400" dirty="0" err="1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Zema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, um dos grupos empresariais mais sólidos do Brasil, que possui 100 anos de história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,</a:t>
            </a:r>
          </a:p>
          <a:p>
            <a:pPr marL="12065" marR="5080" indent="635" algn="ctr">
              <a:spcBef>
                <a:spcPts val="105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tradição e  reconhecimento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.</a:t>
            </a:r>
          </a:p>
          <a:p>
            <a:pPr marL="12065" marR="5080" indent="635" algn="ctr">
              <a:spcBef>
                <a:spcPts val="105"/>
              </a:spcBef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 panose="020B0602030504020204" pitchFamily="34" charset="0"/>
            </a:endParaRPr>
          </a:p>
          <a:p>
            <a:pPr marL="12065" marR="5080" indent="635" algn="ctr">
              <a:spcBef>
                <a:spcPts val="105"/>
              </a:spcBef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A </a:t>
            </a:r>
            <a:r>
              <a:rPr lang="pt-BR" sz="1400" dirty="0" err="1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Zema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 Financeira é uma instituição responsável e atua como </a:t>
            </a:r>
            <a:endParaRPr lang="pt-BR" sz="1400" dirty="0" smtClean="0">
              <a:solidFill>
                <a:schemeClr val="bg1"/>
              </a:solidFill>
              <a:latin typeface="Titillium Web" panose="00000500000000000000" pitchFamily="2" charset="0"/>
              <a:cs typeface="Lucida Sans Unicode" panose="020B0602030504020204" pitchFamily="34" charset="0"/>
            </a:endParaRPr>
          </a:p>
          <a:p>
            <a:pPr marL="12065" marR="5080" indent="635" algn="ctr">
              <a:spcBef>
                <a:spcPts val="105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Intermediária entre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o cliente e os mais diversos serviços no mercado financeiro. </a:t>
            </a:r>
            <a:b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</a:b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 Seguimos as regras e diretrizes ditadas pelo Banco Central, que supervisiona </a:t>
            </a:r>
            <a:endParaRPr lang="pt-BR" sz="1400" dirty="0" smtClean="0">
              <a:solidFill>
                <a:schemeClr val="bg1"/>
              </a:solidFill>
              <a:latin typeface="Titillium Web" panose="00000500000000000000" pitchFamily="2" charset="0"/>
              <a:cs typeface="Lucida Sans Unicode" panose="020B0602030504020204" pitchFamily="34" charset="0"/>
            </a:endParaRPr>
          </a:p>
          <a:p>
            <a:pPr marL="12065" marR="5080" indent="635" algn="ctr">
              <a:spcBef>
                <a:spcPts val="105"/>
              </a:spcBef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sua atuação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>e garante sua conformidade com o Sistema Financeiro Nacional. </a:t>
            </a:r>
            <a:b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</a:b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 panose="020B0602030504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4196" y="6325986"/>
            <a:ext cx="15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05 NOSSA HISTÓRIA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23407" y="1335725"/>
            <a:ext cx="5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 algn="ctr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2400" b="1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SOBRE A ZEMA FINANCEIRA</a:t>
            </a:r>
            <a:endParaRPr lang="pt-BR" sz="2400" b="1" dirty="0">
              <a:solidFill>
                <a:srgbClr val="FFCB05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23407" y="1908100"/>
            <a:ext cx="5403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 algn="ctr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900" spc="600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NOSSA HISTÓRIA</a:t>
            </a:r>
            <a:endParaRPr lang="pt-BR" sz="900" spc="600" dirty="0">
              <a:solidFill>
                <a:srgbClr val="FFCB05"/>
              </a:solidFill>
              <a:latin typeface="Titillium Web" panose="000005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14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71846" y="2581290"/>
            <a:ext cx="7506394" cy="31213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Com o objetivo principal de realizar os sonhos dos seus clientes de forma transparente e segura, a </a:t>
            </a:r>
            <a:r>
              <a:rPr lang="pt-BR" sz="1400" dirty="0" err="1">
                <a:solidFill>
                  <a:schemeClr val="bg1"/>
                </a:solidFill>
              </a:rPr>
              <a:t>Zema</a:t>
            </a:r>
            <a:r>
              <a:rPr lang="pt-BR" sz="1400" dirty="0">
                <a:solidFill>
                  <a:schemeClr val="bg1"/>
                </a:solidFill>
              </a:rPr>
              <a:t> Consorcio tem proporcionado, ao longo de mais de 30 anos, a oportunidade de adquirir variedades de serviços e bens, </a:t>
            </a:r>
            <a:r>
              <a:rPr lang="pt-BR" sz="1400" dirty="0" smtClean="0">
                <a:solidFill>
                  <a:schemeClr val="bg1"/>
                </a:solidFill>
              </a:rPr>
              <a:t>buscando sempre entregar um plano </a:t>
            </a:r>
            <a:r>
              <a:rPr lang="pt-BR" sz="1400" dirty="0">
                <a:solidFill>
                  <a:schemeClr val="bg1"/>
                </a:solidFill>
              </a:rPr>
              <a:t>perfeito para </a:t>
            </a:r>
            <a:r>
              <a:rPr lang="pt-BR" sz="1400" dirty="0" smtClean="0">
                <a:solidFill>
                  <a:schemeClr val="bg1"/>
                </a:solidFill>
              </a:rPr>
              <a:t>as necessidades dos nossos consorciados e</a:t>
            </a:r>
            <a:r>
              <a:rPr lang="pt-BR" sz="1400" dirty="0">
                <a:solidFill>
                  <a:schemeClr val="bg1"/>
                </a:solidFill>
              </a:rPr>
              <a:t>, claro, que caiba no orçamento de seus consorciados.</a:t>
            </a:r>
          </a:p>
          <a:p>
            <a:pPr algn="ctr"/>
            <a:endParaRPr lang="pt-BR" sz="1400" dirty="0">
              <a:solidFill>
                <a:schemeClr val="bg1"/>
              </a:solidFill>
            </a:endParaRP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A </a:t>
            </a:r>
            <a:r>
              <a:rPr lang="pt-BR" sz="1400" dirty="0" err="1" smtClean="0">
                <a:solidFill>
                  <a:schemeClr val="bg1"/>
                </a:solidFill>
              </a:rPr>
              <a:t>Zema</a:t>
            </a:r>
            <a:r>
              <a:rPr lang="pt-BR" sz="1400" dirty="0" smtClean="0">
                <a:solidFill>
                  <a:schemeClr val="bg1"/>
                </a:solidFill>
              </a:rPr>
              <a:t> Consorcio apresenta uma modalidade </a:t>
            </a:r>
            <a:r>
              <a:rPr lang="pt-BR" sz="1400" dirty="0">
                <a:solidFill>
                  <a:schemeClr val="bg1"/>
                </a:solidFill>
              </a:rPr>
              <a:t>de crédito que </a:t>
            </a:r>
            <a:r>
              <a:rPr lang="pt-BR" sz="1400" dirty="0" smtClean="0">
                <a:solidFill>
                  <a:schemeClr val="bg1"/>
                </a:solidFill>
              </a:rPr>
              <a:t>permite seus </a:t>
            </a:r>
            <a:r>
              <a:rPr lang="pt-BR" sz="1400" dirty="0">
                <a:solidFill>
                  <a:schemeClr val="bg1"/>
                </a:solidFill>
              </a:rPr>
              <a:t>integrantes </a:t>
            </a:r>
            <a:r>
              <a:rPr lang="pt-BR" sz="1400" dirty="0" smtClean="0">
                <a:solidFill>
                  <a:schemeClr val="bg1"/>
                </a:solidFill>
              </a:rPr>
              <a:t>contribuírem  </a:t>
            </a:r>
            <a:r>
              <a:rPr lang="pt-BR" sz="1400" dirty="0">
                <a:solidFill>
                  <a:schemeClr val="bg1"/>
                </a:solidFill>
              </a:rPr>
              <a:t>mensalmente com um valor e prazo pré-determinado, destinando à formação de uma poupança comum.  É importante ressaltar que,  somos reconhecidos pelo cumprimento rigoroso das regras e diretrizes estabelecidas pelo </a:t>
            </a:r>
            <a:r>
              <a:rPr lang="pt-BR" sz="1400" dirty="0" smtClean="0">
                <a:solidFill>
                  <a:schemeClr val="bg1"/>
                </a:solidFill>
              </a:rPr>
              <a:t>Banco Central. </a:t>
            </a:r>
            <a:r>
              <a:rPr lang="pt-BR" sz="1400" dirty="0">
                <a:solidFill>
                  <a:schemeClr val="bg1"/>
                </a:solidFill>
              </a:rPr>
              <a:t>Com nossa administração, os grupos são formados e com os recursos depositados, os </a:t>
            </a:r>
            <a:r>
              <a:rPr lang="pt-BR" sz="1400" b="1" dirty="0">
                <a:solidFill>
                  <a:schemeClr val="bg1"/>
                </a:solidFill>
              </a:rPr>
              <a:t>sonhos de consumo</a:t>
            </a:r>
            <a:r>
              <a:rPr lang="pt-BR" sz="1400" dirty="0">
                <a:solidFill>
                  <a:schemeClr val="bg1"/>
                </a:solidFill>
              </a:rPr>
              <a:t> vão sendo realizados mediante </a:t>
            </a:r>
            <a:r>
              <a:rPr lang="pt-BR" sz="1400" dirty="0" smtClean="0">
                <a:solidFill>
                  <a:schemeClr val="bg1"/>
                </a:solidFill>
              </a:rPr>
              <a:t>contemplações </a:t>
            </a:r>
            <a:r>
              <a:rPr lang="pt-BR" sz="1400" dirty="0">
                <a:solidFill>
                  <a:schemeClr val="bg1"/>
                </a:solidFill>
              </a:rPr>
              <a:t>que pode acontecer por sorteio ou lance. </a:t>
            </a:r>
            <a:r>
              <a:rPr lang="pt-BR" sz="1400" dirty="0" smtClean="0">
                <a:solidFill>
                  <a:schemeClr val="bg1"/>
                </a:solidFill>
              </a:rPr>
              <a:t/>
            </a:r>
            <a:br>
              <a:rPr lang="pt-BR" sz="1400" dirty="0" smtClean="0">
                <a:solidFill>
                  <a:schemeClr val="bg1"/>
                </a:solidFill>
              </a:rPr>
            </a:br>
            <a:r>
              <a:rPr lang="pt-BR" sz="1400" dirty="0" smtClean="0">
                <a:solidFill>
                  <a:schemeClr val="bg1"/>
                </a:solidFill>
              </a:rPr>
              <a:t>Toda </a:t>
            </a:r>
            <a:r>
              <a:rPr lang="pt-BR" sz="1400" dirty="0">
                <a:solidFill>
                  <a:schemeClr val="bg1"/>
                </a:solidFill>
              </a:rPr>
              <a:t>essa estrutura, caminha com um único proposito, a satisfação de nossos clientes. </a:t>
            </a:r>
          </a:p>
          <a:p>
            <a:pPr marL="12065" marR="5080" indent="635" algn="ctr">
              <a:spcBef>
                <a:spcPts val="105"/>
              </a:spcBef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  <a:t/>
            </a:r>
            <a:b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 panose="020B0602030504020204" pitchFamily="34" charset="0"/>
              </a:rPr>
            </a:b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Lucida Sans Unicode" panose="020B0602030504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4196" y="6325986"/>
            <a:ext cx="15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06 NOSSA HISTÓRIA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23407" y="1335725"/>
            <a:ext cx="540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 algn="ctr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2400" b="1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SOBRE A ZEMA CONSORCIO</a:t>
            </a:r>
            <a:endParaRPr lang="pt-BR" sz="2400" b="1" dirty="0">
              <a:solidFill>
                <a:srgbClr val="FFCB05"/>
              </a:solidFill>
              <a:latin typeface="Titillium Web" panose="00000500000000000000" pitchFamily="2" charset="0"/>
              <a:cs typeface="Verdana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23407" y="1908100"/>
            <a:ext cx="5403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" marR="199390" algn="ctr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tabLst>
                <a:tab pos="270510" algn="l"/>
              </a:tabLst>
            </a:pPr>
            <a:r>
              <a:rPr lang="pt-BR" sz="900" spc="600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NOSSA HISTÓRIA</a:t>
            </a:r>
            <a:endParaRPr lang="pt-BR" sz="900" spc="600" dirty="0">
              <a:solidFill>
                <a:srgbClr val="FFCB05"/>
              </a:solidFill>
              <a:latin typeface="Titillium Web" panose="000005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5578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rot="16200000">
            <a:off x="310162" y="2218262"/>
            <a:ext cx="700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7145" algn="ctr">
              <a:lnSpc>
                <a:spcPct val="100000"/>
              </a:lnSpc>
            </a:pPr>
            <a:r>
              <a:rPr lang="pt-BR" sz="1600" b="1" spc="20" dirty="0" smtClean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Visão</a:t>
            </a:r>
            <a:endParaRPr lang="pt-BR" sz="1600" dirty="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3" name="CaixaDeTexto 2"/>
          <p:cNvSpPr txBox="1"/>
          <p:nvPr/>
        </p:nvSpPr>
        <p:spPr>
          <a:xfrm rot="16200000">
            <a:off x="213844" y="3667447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7145" algn="ctr">
              <a:lnSpc>
                <a:spcPct val="100000"/>
              </a:lnSpc>
            </a:pPr>
            <a:r>
              <a:rPr lang="pt-BR" sz="1600" b="1" spc="20" dirty="0" smtClean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Valores</a:t>
            </a:r>
            <a:endParaRPr lang="pt-BR" sz="1600" dirty="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4" name="CaixaDeTexto 3"/>
          <p:cNvSpPr txBox="1"/>
          <p:nvPr/>
        </p:nvSpPr>
        <p:spPr>
          <a:xfrm rot="16200000">
            <a:off x="-64600" y="5130486"/>
            <a:ext cx="1446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7145" algn="ctr">
              <a:lnSpc>
                <a:spcPct val="100000"/>
              </a:lnSpc>
            </a:pPr>
            <a:r>
              <a:rPr lang="pt-BR" sz="1600" b="1" spc="20" dirty="0" smtClean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Compromisso</a:t>
            </a:r>
            <a:endParaRPr lang="pt-BR" sz="1600" dirty="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234338" y="727513"/>
            <a:ext cx="8521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17145" algn="ctr">
              <a:lnSpc>
                <a:spcPct val="100000"/>
              </a:lnSpc>
            </a:pPr>
            <a:r>
              <a:rPr lang="pt-BR" sz="1600" b="1" spc="20" dirty="0">
                <a:solidFill>
                  <a:srgbClr val="FFFFFF"/>
                </a:solidFill>
                <a:latin typeface="Titillium Web" panose="00000500000000000000" pitchFamily="2" charset="0"/>
                <a:cs typeface="Trebuchet MS"/>
              </a:rPr>
              <a:t>Missão</a:t>
            </a:r>
            <a:endParaRPr lang="pt-BR" sz="1600" dirty="0">
              <a:latin typeface="Titillium Web" panose="00000500000000000000" pitchFamily="2" charset="0"/>
              <a:cs typeface="Trebuchet M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71354" y="573578"/>
            <a:ext cx="37157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• Agir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: Perceber, entender e oferecer </a:t>
            </a:r>
            <a:endParaRPr lang="pt-BR" sz="1400" dirty="0" smtClean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r>
              <a:rPr lang="pt-BR" sz="14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o </a:t>
            </a:r>
            <a:r>
              <a:rPr lang="pt-BR" sz="14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quanto antes o que as pessoas  precisam</a:t>
            </a:r>
            <a:r>
              <a:rPr lang="pt-BR" dirty="0">
                <a:solidFill>
                  <a:srgbClr val="004488"/>
                </a:solidFill>
                <a:latin typeface="Lucida Sans Unicode"/>
                <a:cs typeface="Lucida Sans Unicode"/>
              </a:rPr>
              <a:t>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471354" y="2114204"/>
            <a:ext cx="4879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380">
              <a:lnSpc>
                <a:spcPct val="100000"/>
              </a:lnSpc>
              <a:buClr>
                <a:srgbClr val="114A8B"/>
              </a:buClr>
              <a:tabLst>
                <a:tab pos="29273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•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Entender as mudanças sociais, comportamentais e econômicas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para inovar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e facilitar a vida das pessoas.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471354" y="3327017"/>
            <a:ext cx="45719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172720">
              <a:lnSpc>
                <a:spcPct val="100000"/>
              </a:lnSpc>
              <a:spcBef>
                <a:spcPts val="685"/>
              </a:spcBef>
              <a:buFont typeface="Arial MT"/>
              <a:buChar char="•"/>
              <a:tabLst>
                <a:tab pos="29273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Coragem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com energia</a:t>
            </a:r>
          </a:p>
          <a:p>
            <a:pPr marL="292100" indent="-172720">
              <a:lnSpc>
                <a:spcPct val="100000"/>
              </a:lnSpc>
              <a:buFont typeface="Arial MT"/>
              <a:buChar char="•"/>
              <a:tabLst>
                <a:tab pos="292735" algn="l"/>
                <a:tab pos="2874645" algn="l"/>
              </a:tabLst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Ser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Simples	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•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Transparência</a:t>
            </a:r>
          </a:p>
          <a:p>
            <a:pPr marL="292100" indent="-1727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2735" algn="l"/>
                <a:tab pos="287464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Trabalho	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•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Construir</a:t>
            </a:r>
          </a:p>
          <a:p>
            <a:pPr marL="292100" indent="-172720">
              <a:lnSpc>
                <a:spcPct val="100000"/>
              </a:lnSpc>
              <a:buFont typeface="Arial MT"/>
              <a:buChar char="•"/>
              <a:tabLst>
                <a:tab pos="292735" algn="l"/>
                <a:tab pos="287464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Ética	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• 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Pessoas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1615441" y="5056908"/>
            <a:ext cx="27071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172720">
              <a:lnSpc>
                <a:spcPct val="100000"/>
              </a:lnSpc>
              <a:spcBef>
                <a:spcPts val="1525"/>
              </a:spcBef>
              <a:buFont typeface="Arial MT"/>
              <a:buChar char="•"/>
              <a:tabLst>
                <a:tab pos="29273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Prover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acesso</a:t>
            </a:r>
          </a:p>
          <a:p>
            <a:pPr marL="292100" indent="-172720">
              <a:lnSpc>
                <a:spcPct val="100000"/>
              </a:lnSpc>
              <a:buFont typeface="Arial MT"/>
              <a:buChar char="•"/>
              <a:tabLst>
                <a:tab pos="292735" algn="l"/>
              </a:tabLst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Ter atitude positiva</a:t>
            </a:r>
          </a:p>
          <a:p>
            <a:pPr marL="292100" indent="-172720">
              <a:lnSpc>
                <a:spcPct val="100000"/>
              </a:lnSpc>
              <a:buFont typeface="Arial MT"/>
              <a:buChar char="•"/>
              <a:tabLst>
                <a:tab pos="292735" algn="l"/>
              </a:tabLst>
            </a:pP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Lucida Sans Unicode"/>
              </a:rPr>
              <a:t>Dinamismo</a:t>
            </a:r>
            <a:endParaRPr lang="pt-BR" dirty="0">
              <a:solidFill>
                <a:schemeClr val="bg1"/>
              </a:solidFill>
              <a:latin typeface="Titillium Web" panose="00000500000000000000" pitchFamily="2" charset="0"/>
              <a:cs typeface="Lucida Sans Unicode"/>
            </a:endParaRPr>
          </a:p>
          <a:p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6655047" y="413906"/>
            <a:ext cx="275844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 smtClean="0">
                <a:ln w="3175">
                  <a:solidFill>
                    <a:schemeClr val="bg1"/>
                  </a:solidFill>
                  <a:prstDash val="solid"/>
                </a:ln>
                <a:noFill/>
                <a:effectLst>
                  <a:reflection blurRad="6350" stA="55000" endA="300" endPos="45500" dir="5400000" sy="-100000" algn="bl" rotWithShape="0"/>
                </a:effectLst>
              </a:rPr>
              <a:t>MISSÃO</a:t>
            </a:r>
            <a:endParaRPr lang="pt-BR" sz="6000" b="1" dirty="0">
              <a:ln w="3175">
                <a:solidFill>
                  <a:schemeClr val="bg1"/>
                </a:solidFill>
                <a:prstDash val="solid"/>
              </a:ln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038549" y="1815747"/>
            <a:ext cx="237494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b="1" dirty="0" smtClean="0">
                <a:ln w="3175">
                  <a:solidFill>
                    <a:schemeClr val="bg1"/>
                  </a:solidFill>
                  <a:prstDash val="solid"/>
                </a:ln>
                <a:noFill/>
                <a:effectLst>
                  <a:reflection blurRad="6350" stA="55000" endA="300" endPos="45500" dir="5400000" sy="-100000" algn="bl" rotWithShape="0"/>
                </a:effectLst>
              </a:rPr>
              <a:t>VISÃO</a:t>
            </a:r>
            <a:endParaRPr lang="pt-BR" sz="6600" b="1" dirty="0">
              <a:ln w="3175">
                <a:solidFill>
                  <a:schemeClr val="bg1"/>
                </a:solidFill>
                <a:prstDash val="solid"/>
              </a:ln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350924" y="3381986"/>
            <a:ext cx="30625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dirty="0" smtClean="0">
                <a:ln w="3175">
                  <a:solidFill>
                    <a:schemeClr val="bg1"/>
                  </a:solidFill>
                  <a:prstDash val="solid"/>
                </a:ln>
                <a:noFill/>
                <a:effectLst>
                  <a:reflection blurRad="6350" stA="55000" endA="300" endPos="45500" dir="5400000" sy="-100000" algn="bl" rotWithShape="0"/>
                </a:effectLst>
              </a:rPr>
              <a:t>VALORES</a:t>
            </a:r>
            <a:endParaRPr lang="pt-BR" sz="6000" b="1" dirty="0">
              <a:ln w="3175">
                <a:solidFill>
                  <a:schemeClr val="bg1"/>
                </a:solidFill>
                <a:prstDash val="solid"/>
              </a:ln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837739" y="4838098"/>
            <a:ext cx="4752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 smtClean="0">
                <a:ln w="3175">
                  <a:solidFill>
                    <a:schemeClr val="bg1"/>
                  </a:solidFill>
                  <a:prstDash val="solid"/>
                </a:ln>
                <a:noFill/>
                <a:effectLst>
                  <a:reflection blurRad="6350" stA="55000" endA="300" endPos="45500" dir="5400000" sy="-100000" algn="bl" rotWithShape="0"/>
                </a:effectLst>
              </a:rPr>
              <a:t>COMPROMISSO</a:t>
            </a:r>
            <a:endParaRPr lang="pt-BR" sz="5400" b="1" dirty="0">
              <a:ln w="3175">
                <a:solidFill>
                  <a:schemeClr val="bg1"/>
                </a:solidFill>
                <a:prstDash val="solid"/>
              </a:ln>
              <a:noFill/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4196" y="6325986"/>
            <a:ext cx="15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07 NOSSA HISTÓRIA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82011" y="2113802"/>
            <a:ext cx="34778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800" b="1" spc="-240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A</a:t>
            </a:r>
            <a:r>
              <a:rPr lang="pt-BR" sz="4800" b="1" spc="-245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 </a:t>
            </a:r>
            <a:r>
              <a:rPr lang="pt-BR" sz="4800" b="1" spc="-200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OUVIDORI</a:t>
            </a:r>
            <a:r>
              <a:rPr lang="pt-BR" sz="4800" b="1" spc="-135" dirty="0" smtClean="0">
                <a:solidFill>
                  <a:srgbClr val="FFCB05"/>
                </a:solidFill>
                <a:latin typeface="Titillium Web" panose="00000500000000000000" pitchFamily="2" charset="0"/>
              </a:rPr>
              <a:t>A</a:t>
            </a:r>
            <a:endParaRPr lang="pt-BR" sz="4800" b="1" dirty="0">
              <a:solidFill>
                <a:srgbClr val="FFCB05"/>
              </a:solidFill>
              <a:latin typeface="Titillium Web" panose="00000500000000000000" pitchFamily="2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061756" y="738188"/>
            <a:ext cx="4572693" cy="5337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-1905">
              <a:spcBef>
                <a:spcPts val="95"/>
              </a:spcBef>
            </a:pP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Sua atribuição básica consiste em assegurar a  estrita observância das normas legais e  regulamentares relativas aos direitos do  consumidor, atuando como canal de comunicação entre a Instituição e os clientes e  usuários de seus produtos e serviços</a:t>
            </a:r>
            <a:r>
              <a:rPr lang="pt-BR" sz="1400" dirty="0" smtClean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.</a:t>
            </a:r>
            <a:r>
              <a:rPr lang="pt-BR" dirty="0"/>
              <a:t> 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</a:rPr>
              <a:t>A atividade de Ouvidoria, ao buscar soluções, reforça a construção de uma nova relação entre as partes: as áreas internas da instituição e o seu público, em especial os seus clientes.</a:t>
            </a:r>
          </a:p>
          <a:p>
            <a:pPr marL="12700" marR="5080" indent="-1905">
              <a:spcBef>
                <a:spcPts val="95"/>
              </a:spcBef>
            </a:pPr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Arial MT"/>
            </a:endParaRPr>
          </a:p>
          <a:p>
            <a:pPr marL="12700" marR="5080" indent="-1905"/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A estrutura da Ouvidoria se apresenta compatível com a natureza e a complexidade  dos produtos, serviços, atividades, processos e  sistemas da instituição e está segregada das  unidades executoras da Instituição, estando sob  a responsabilidade do Diretor Presidente e  tendo um Ouvidor sob sua subordinação.</a:t>
            </a:r>
          </a:p>
          <a:p>
            <a:pPr marL="12700" marR="5080" indent="-1905"/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Arial MT"/>
            </a:endParaRPr>
          </a:p>
          <a:p>
            <a:pPr marL="12700" marR="5080" indent="-1905"/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A Ouvidoria atua como canal de última instância, dando tratamento formal a atendimentos não solucionados nos canais primários. </a:t>
            </a:r>
          </a:p>
          <a:p>
            <a:pPr marL="12700" marR="5080" indent="-1905"/>
            <a:endParaRPr lang="pt-BR" sz="1400" dirty="0">
              <a:solidFill>
                <a:schemeClr val="bg1"/>
              </a:solidFill>
              <a:latin typeface="Titillium Web" panose="00000500000000000000" pitchFamily="2" charset="0"/>
              <a:cs typeface="Arial MT"/>
            </a:endParaRPr>
          </a:p>
          <a:p>
            <a:pPr marL="12700" marR="5080" indent="-1905"/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A Ouvidoria do Grupo </a:t>
            </a:r>
            <a:r>
              <a:rPr lang="pt-BR" sz="1400" dirty="0" err="1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Zema</a:t>
            </a:r>
            <a:r>
              <a:rPr lang="pt-BR" sz="1400" dirty="0">
                <a:solidFill>
                  <a:schemeClr val="bg1"/>
                </a:solidFill>
                <a:latin typeface="Titillium Web" panose="00000500000000000000" pitchFamily="2" charset="0"/>
                <a:cs typeface="Arial MT"/>
              </a:rPr>
              <a:t> é um canal independente e tem um papel mediador, buscando sempre promover a qualidade da comunicação e a formação de laços de confiança e colaboração mútua.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3576" y="6325986"/>
            <a:ext cx="15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08 A OUVIDORIA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559" y="4264429"/>
            <a:ext cx="475012" cy="49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6634" y="700586"/>
            <a:ext cx="4696693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224154">
              <a:lnSpc>
                <a:spcPct val="100000"/>
              </a:lnSpc>
              <a:spcBef>
                <a:spcPts val="105"/>
              </a:spcBef>
              <a:buClr>
                <a:srgbClr val="114A8B"/>
              </a:buClr>
              <a:tabLst>
                <a:tab pos="185420" algn="l"/>
              </a:tabLst>
            </a:pP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 Ouvidoria além de receber, registrar, analisar, acompanhar as solicitações dos usuários, também mapeia as demandas e as direciona para os responsáveis quando necessário.</a:t>
            </a:r>
            <a:b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</a:b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Além de interagir com o consumidor, cobra a execução das demandas e planos propostos através de relatórios gerencias e comitês, e trabalha de forma integrada, com o objetivo de executar e promover mudanças construtivas em todos os processos internos. </a:t>
            </a:r>
          </a:p>
          <a:p>
            <a:pPr marL="12065" marR="224154">
              <a:lnSpc>
                <a:spcPct val="100000"/>
              </a:lnSpc>
              <a:spcBef>
                <a:spcPts val="105"/>
              </a:spcBef>
              <a:buClr>
                <a:srgbClr val="114A8B"/>
              </a:buClr>
              <a:tabLst>
                <a:tab pos="185420" algn="l"/>
              </a:tabLst>
            </a:pPr>
            <a:endParaRPr lang="pt-BR" sz="1300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84785" marR="224154" indent="-172720">
              <a:lnSpc>
                <a:spcPct val="100000"/>
              </a:lnSpc>
              <a:spcBef>
                <a:spcPts val="105"/>
              </a:spcBef>
              <a:buClr>
                <a:srgbClr val="114A8B"/>
              </a:buClr>
              <a:buFont typeface="Arial MT"/>
              <a:buChar char="•"/>
              <a:tabLst>
                <a:tab pos="185420" algn="l"/>
              </a:tabLst>
            </a:pP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Ao registrar a demanda o cliente receberá um número de protocolo do atendimento, para que  seu próximo contato seja feito a partir do que já foi registrado.</a:t>
            </a: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114A8B"/>
              </a:buClr>
              <a:buFont typeface="Arial MT"/>
              <a:buChar char="•"/>
            </a:pPr>
            <a:endParaRPr lang="pt-BR" sz="1300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84785" marR="381000" indent="-172720">
              <a:lnSpc>
                <a:spcPct val="100000"/>
              </a:lnSpc>
              <a:spcBef>
                <a:spcPts val="5"/>
              </a:spcBef>
              <a:buClr>
                <a:srgbClr val="114A8B"/>
              </a:buClr>
              <a:buFont typeface="Arial MT"/>
              <a:buChar char="•"/>
              <a:tabLst>
                <a:tab pos="185420" algn="l"/>
              </a:tabLst>
            </a:pP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Realizamos atendimentos presenciais quando os clientes optam pelo atendimento pessoal.  Este, é feito sempre em local reservado para manter a confidencialidade das informações  relatadas pelo cliente.</a:t>
            </a: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114A8B"/>
              </a:buClr>
              <a:buFont typeface="Arial MT"/>
              <a:buChar char="•"/>
            </a:pPr>
            <a:endParaRPr lang="pt-BR" sz="1300" dirty="0">
              <a:solidFill>
                <a:srgbClr val="004488"/>
              </a:solidFill>
              <a:latin typeface="Titillium Web" panose="00000500000000000000" pitchFamily="2" charset="0"/>
              <a:cs typeface="Lucida Sans Unicode"/>
            </a:endParaRPr>
          </a:p>
          <a:p>
            <a:pPr marL="184785" marR="5080" indent="-172720">
              <a:lnSpc>
                <a:spcPct val="100000"/>
              </a:lnSpc>
              <a:buClr>
                <a:srgbClr val="114A8B"/>
              </a:buClr>
              <a:buFont typeface="Arial MT"/>
              <a:buChar char="•"/>
              <a:tabLst>
                <a:tab pos="185420" algn="l"/>
              </a:tabLst>
            </a:pP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Quando nossa central de atendimento é acionada verifica-se se o usuário já possui solicitação  em curso. Caso a demanda em curso não tenha sido solucionada dentro do prazo previamente  comunicado ou a solução não tenha satisfeito o usuário, </a:t>
            </a:r>
            <a:r>
              <a:rPr lang="pt-BR" sz="13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o </a:t>
            </a: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caso é encaminhado para a unidade de  Ouvidoria que atuará como </a:t>
            </a:r>
            <a:r>
              <a:rPr lang="pt-BR" sz="1300" dirty="0" smtClean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última </a:t>
            </a:r>
            <a:r>
              <a:rPr lang="pt-BR" sz="1300" dirty="0">
                <a:solidFill>
                  <a:srgbClr val="004488"/>
                </a:solidFill>
                <a:latin typeface="Titillium Web" panose="00000500000000000000" pitchFamily="2" charset="0"/>
                <a:cs typeface="Lucida Sans Unicode"/>
              </a:rPr>
              <a:t>instância de atendimento.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53050" y="4928691"/>
            <a:ext cx="4721629" cy="4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1694" marR="5080" indent="-849630">
              <a:lnSpc>
                <a:spcPct val="114999"/>
              </a:lnSpc>
              <a:spcBef>
                <a:spcPts val="100"/>
              </a:spcBef>
            </a:pP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Somos</a:t>
            </a:r>
            <a:r>
              <a:rPr lang="pt-BR" sz="1100" spc="-10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integrantes</a:t>
            </a:r>
            <a:r>
              <a:rPr lang="pt-BR" sz="1100" spc="15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do</a:t>
            </a:r>
            <a:r>
              <a:rPr lang="pt-BR" sz="1100" spc="15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Conglomerado</a:t>
            </a:r>
            <a:r>
              <a:rPr lang="pt-BR" sz="1100" spc="-10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Prudencial,</a:t>
            </a:r>
            <a:r>
              <a:rPr lang="pt-BR" sz="1100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spc="-5" dirty="0" smtClean="0">
                <a:latin typeface="Titillium Web" panose="00000500000000000000" pitchFamily="2" charset="0"/>
                <a:cs typeface="Amatic SC" panose="00000800000000000000" pitchFamily="2" charset="-79"/>
              </a:rPr>
              <a:t>sendo</a:t>
            </a:r>
            <a:r>
              <a:rPr lang="pt-BR" sz="1100" spc="10" dirty="0" smtClean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dirty="0">
                <a:latin typeface="Titillium Web" panose="00000500000000000000" pitchFamily="2" charset="0"/>
                <a:cs typeface="Amatic SC" panose="00000800000000000000" pitchFamily="2" charset="-79"/>
              </a:rPr>
              <a:t>a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Ouvidoria </a:t>
            </a:r>
            <a:endParaRPr lang="pt-BR" sz="1100" spc="-395" dirty="0" smtClean="0">
              <a:latin typeface="Titillium Web" panose="00000500000000000000" pitchFamily="2" charset="0"/>
              <a:cs typeface="Amatic SC" panose="00000800000000000000" pitchFamily="2" charset="-79"/>
            </a:endParaRPr>
          </a:p>
          <a:p>
            <a:pPr marL="861694" marR="5080" indent="-849630">
              <a:lnSpc>
                <a:spcPct val="114999"/>
              </a:lnSpc>
              <a:spcBef>
                <a:spcPts val="100"/>
              </a:spcBef>
            </a:pPr>
            <a:r>
              <a:rPr lang="pt-BR" sz="1100" spc="-5" dirty="0" smtClean="0">
                <a:latin typeface="Titillium Web" panose="00000500000000000000" pitchFamily="2" charset="0"/>
                <a:cs typeface="Amatic SC" panose="00000800000000000000" pitchFamily="2" charset="-79"/>
              </a:rPr>
              <a:t>compartilhada </a:t>
            </a:r>
            <a:r>
              <a:rPr lang="pt-BR" sz="1100" spc="-5" dirty="0">
                <a:latin typeface="Titillium Web" panose="00000500000000000000" pitchFamily="2" charset="0"/>
                <a:cs typeface="Amatic SC" panose="00000800000000000000" pitchFamily="2" charset="-79"/>
              </a:rPr>
              <a:t>entre</a:t>
            </a:r>
            <a:r>
              <a:rPr lang="pt-BR" sz="1100" dirty="0">
                <a:latin typeface="Titillium Web" panose="00000500000000000000" pitchFamily="2" charset="0"/>
                <a:cs typeface="Amatic SC" panose="00000800000000000000" pitchFamily="2" charset="-79"/>
              </a:rPr>
              <a:t>  </a:t>
            </a:r>
            <a:r>
              <a:rPr lang="pt-BR" sz="1100" dirty="0" smtClean="0">
                <a:latin typeface="Titillium Web" panose="00000500000000000000" pitchFamily="2" charset="0"/>
                <a:cs typeface="Amatic SC" panose="00000800000000000000" pitchFamily="2" charset="-79"/>
              </a:rPr>
              <a:t>a </a:t>
            </a:r>
            <a:r>
              <a:rPr lang="pt-BR" sz="1100" b="1" spc="-5" dirty="0" err="1" smtClean="0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Zema</a:t>
            </a:r>
            <a:r>
              <a:rPr lang="pt-BR" sz="1100" b="1" spc="15" dirty="0" smtClean="0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b="1" spc="-5" dirty="0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Financeira</a:t>
            </a:r>
            <a:r>
              <a:rPr lang="pt-BR" sz="1100" spc="10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dirty="0">
                <a:latin typeface="Titillium Web" panose="00000500000000000000" pitchFamily="2" charset="0"/>
                <a:cs typeface="Amatic SC" panose="00000800000000000000" pitchFamily="2" charset="-79"/>
              </a:rPr>
              <a:t>e</a:t>
            </a:r>
            <a:r>
              <a:rPr lang="pt-BR" sz="1100" spc="5" dirty="0"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b="1" dirty="0" err="1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Zema</a:t>
            </a:r>
            <a:r>
              <a:rPr lang="pt-BR" sz="1100" b="1" spc="5" dirty="0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 </a:t>
            </a:r>
            <a:r>
              <a:rPr lang="pt-BR" sz="1100" b="1" spc="-5" dirty="0">
                <a:solidFill>
                  <a:srgbClr val="004488"/>
                </a:solidFill>
                <a:latin typeface="Titillium Web" panose="00000500000000000000" pitchFamily="2" charset="0"/>
                <a:cs typeface="Amatic SC" panose="00000800000000000000" pitchFamily="2" charset="-79"/>
              </a:rPr>
              <a:t>Consórcio</a:t>
            </a:r>
            <a:endParaRPr lang="pt-BR" sz="1100" b="1" dirty="0">
              <a:solidFill>
                <a:srgbClr val="004488"/>
              </a:solidFill>
              <a:latin typeface="Titillium Web" panose="00000500000000000000" pitchFamily="2" charset="0"/>
              <a:cs typeface="Amatic SC" panose="00000800000000000000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75976" y="6325986"/>
            <a:ext cx="1596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Titillium Web" panose="00000500000000000000" pitchFamily="2" charset="0"/>
              </a:rPr>
              <a:t>09 A OUVIDORIA</a:t>
            </a:r>
            <a:endParaRPr lang="pt-BR" sz="12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157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1669</TotalTime>
  <Words>2107</Words>
  <Application>Microsoft Office PowerPoint</Application>
  <PresentationFormat>Papel A4 (210 x 297 mm)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30" baseType="lpstr">
      <vt:lpstr>Amatic SC</vt:lpstr>
      <vt:lpstr>Arial</vt:lpstr>
      <vt:lpstr>Arial MT</vt:lpstr>
      <vt:lpstr>Calibri</vt:lpstr>
      <vt:lpstr>Calibri Light</vt:lpstr>
      <vt:lpstr>Lucida Sans Unicode</vt:lpstr>
      <vt:lpstr>Titillium Web</vt:lpstr>
      <vt:lpstr>Trebuchet MS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Simara Novais da Silva Assis</dc:creator>
  <cp:lastModifiedBy>Debora Karolaine Silva Figueiredo</cp:lastModifiedBy>
  <cp:revision>83</cp:revision>
  <dcterms:created xsi:type="dcterms:W3CDTF">2023-02-06T17:26:50Z</dcterms:created>
  <dcterms:modified xsi:type="dcterms:W3CDTF">2023-10-06T17:54:09Z</dcterms:modified>
</cp:coreProperties>
</file>