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7" r:id="rId16"/>
    <p:sldId id="273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Garet Bold" panose="020B0604020202020204" charset="0"/>
      <p:regular r:id="rId28"/>
    </p:embeddedFont>
    <p:embeddedFont>
      <p:font typeface="Questrial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aret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2" autoAdjust="0"/>
  </p:normalViewPr>
  <p:slideViewPr>
    <p:cSldViewPr>
      <p:cViewPr>
        <p:scale>
          <a:sx n="50" d="100"/>
          <a:sy n="50" d="100"/>
        </p:scale>
        <p:origin x="52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D8-4326-A25F-45044D7111DB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0D8-4326-A25F-45044D7111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0D8-4326-A25F-45044D7111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E5-4884-8BAE-73ED0F0E582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2FD5C28-BF4E-46B6-A297-5867D62F704F}" type="PERCENTAGE">
                      <a:rPr lang="en-US" b="1"/>
                      <a:pPr/>
                      <a:t>[PORCENTAGEM]</a:t>
                    </a:fld>
                    <a:endParaRPr lang="pt-B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D8-4326-A25F-45044D7111D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4E10B0E-A157-4465-9820-0FDA08AE5550}" type="PERCENTAGE">
                      <a:rPr lang="en-US" b="1"/>
                      <a:pPr/>
                      <a:t>[PORCENTAGEM]</a:t>
                    </a:fld>
                    <a:endParaRPr lang="pt-B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0D8-4326-A25F-45044D7111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D8-4326-A25F-45044D711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0">
                  <c:v>Procedente</c:v>
                </c:pt>
                <c:pt idx="1">
                  <c:v>Improcedente</c:v>
                </c:pt>
                <c:pt idx="2">
                  <c:v>Fraude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13</c:v>
                </c:pt>
                <c:pt idx="1">
                  <c:v>87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8-4326-A25F-45044D7111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1° SEMESTRE DE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925751879699248"/>
          <c:w val="0.94874781595806634"/>
          <c:h val="0.70522430584334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53</c:v>
                </c:pt>
                <c:pt idx="1">
                  <c:v>77</c:v>
                </c:pt>
                <c:pt idx="2">
                  <c:v>73</c:v>
                </c:pt>
                <c:pt idx="3">
                  <c:v>71</c:v>
                </c:pt>
                <c:pt idx="4">
                  <c:v>87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6-45C0-8752-481ECC4329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42900495"/>
        <c:axId val="642900911"/>
        <c:axId val="0"/>
      </c:bar3DChart>
      <c:catAx>
        <c:axId val="642900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900911"/>
        <c:crosses val="autoZero"/>
        <c:auto val="1"/>
        <c:lblAlgn val="ctr"/>
        <c:lblOffset val="100"/>
        <c:noMultiLvlLbl val="0"/>
      </c:catAx>
      <c:valAx>
        <c:axId val="6429009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290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2° SEMESTRE DE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Zema Consórcio 2° Semestre de 2024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CE-4D2B-A71E-3276AFF0B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93</c:v>
                </c:pt>
                <c:pt idx="1">
                  <c:v>89</c:v>
                </c:pt>
                <c:pt idx="2">
                  <c:v>97</c:v>
                </c:pt>
                <c:pt idx="3">
                  <c:v>74</c:v>
                </c:pt>
                <c:pt idx="4">
                  <c:v>86</c:v>
                </c:pt>
                <c:pt idx="5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F-4B50-ACBF-0900CC395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42900495"/>
        <c:axId val="642900911"/>
        <c:axId val="0"/>
      </c:bar3DChart>
      <c:catAx>
        <c:axId val="642900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900911"/>
        <c:crosses val="autoZero"/>
        <c:auto val="1"/>
        <c:lblAlgn val="ctr"/>
        <c:lblOffset val="100"/>
        <c:noMultiLvlLbl val="0"/>
      </c:catAx>
      <c:valAx>
        <c:axId val="6429009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290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47847-195E-428D-9076-C2297B8F2432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5344-ABAE-43A0-8ED5-C53D2B043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45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65344-ABAE-43A0-8ED5-C53D2B043E6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14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0.svg"/><Relationship Id="rId1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20.svg"/><Relationship Id="rId2" Type="http://schemas.openxmlformats.org/officeDocument/2006/relationships/image" Target="../media/image2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8.svg"/><Relationship Id="rId5" Type="http://schemas.openxmlformats.org/officeDocument/2006/relationships/image" Target="../media/image27.png"/><Relationship Id="rId15" Type="http://schemas.openxmlformats.org/officeDocument/2006/relationships/image" Target="../media/image52.sv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6.sv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3.pn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6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7.sv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18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7.sv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770" b="-500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5283" y="4311152"/>
            <a:ext cx="12557434" cy="1664696"/>
          </a:xfrm>
          <a:custGeom>
            <a:avLst/>
            <a:gdLst/>
            <a:ahLst/>
            <a:cxnLst/>
            <a:rect l="l" t="t" r="r" b="b"/>
            <a:pathLst>
              <a:path w="12557434" h="1664696">
                <a:moveTo>
                  <a:pt x="0" y="0"/>
                </a:moveTo>
                <a:lnTo>
                  <a:pt x="12557434" y="0"/>
                </a:lnTo>
                <a:lnTo>
                  <a:pt x="12557434" y="1664696"/>
                </a:lnTo>
                <a:lnTo>
                  <a:pt x="0" y="16646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6007"/>
            <a:ext cx="7042848" cy="11391452"/>
          </a:xfrm>
          <a:custGeom>
            <a:avLst/>
            <a:gdLst/>
            <a:ahLst/>
            <a:cxnLst/>
            <a:rect l="l" t="t" r="r" b="b"/>
            <a:pathLst>
              <a:path w="7042848" h="11391452">
                <a:moveTo>
                  <a:pt x="0" y="0"/>
                </a:moveTo>
                <a:lnTo>
                  <a:pt x="7042848" y="0"/>
                </a:lnTo>
                <a:lnTo>
                  <a:pt x="7042848" y="11391452"/>
                </a:lnTo>
                <a:lnTo>
                  <a:pt x="0" y="11391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77006" y="3710936"/>
            <a:ext cx="5150877" cy="8358420"/>
          </a:xfrm>
          <a:custGeom>
            <a:avLst/>
            <a:gdLst/>
            <a:ahLst/>
            <a:cxnLst/>
            <a:rect l="l" t="t" r="r" b="b"/>
            <a:pathLst>
              <a:path w="5150877" h="8358420">
                <a:moveTo>
                  <a:pt x="0" y="0"/>
                </a:moveTo>
                <a:lnTo>
                  <a:pt x="5150877" y="0"/>
                </a:lnTo>
                <a:lnTo>
                  <a:pt x="5150877" y="8358420"/>
                </a:lnTo>
                <a:lnTo>
                  <a:pt x="0" y="835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3701" y="8890877"/>
            <a:ext cx="3539470" cy="3178479"/>
          </a:xfrm>
          <a:custGeom>
            <a:avLst/>
            <a:gdLst/>
            <a:ahLst/>
            <a:cxnLst/>
            <a:rect l="l" t="t" r="r" b="b"/>
            <a:pathLst>
              <a:path w="3539470" h="3178479">
                <a:moveTo>
                  <a:pt x="0" y="0"/>
                </a:moveTo>
                <a:lnTo>
                  <a:pt x="3539469" y="0"/>
                </a:lnTo>
                <a:lnTo>
                  <a:pt x="3539469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83970" y="7710745"/>
            <a:ext cx="1005777" cy="730816"/>
          </a:xfrm>
          <a:custGeom>
            <a:avLst/>
            <a:gdLst/>
            <a:ahLst/>
            <a:cxnLst/>
            <a:rect l="l" t="t" r="r" b="b"/>
            <a:pathLst>
              <a:path w="1005777" h="730816">
                <a:moveTo>
                  <a:pt x="0" y="0"/>
                </a:moveTo>
                <a:lnTo>
                  <a:pt x="1005777" y="0"/>
                </a:lnTo>
                <a:lnTo>
                  <a:pt x="1005777" y="730816"/>
                </a:lnTo>
                <a:lnTo>
                  <a:pt x="0" y="7308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86858" y="6707404"/>
            <a:ext cx="1005777" cy="730816"/>
          </a:xfrm>
          <a:custGeom>
            <a:avLst/>
            <a:gdLst/>
            <a:ahLst/>
            <a:cxnLst/>
            <a:rect l="l" t="t" r="r" b="b"/>
            <a:pathLst>
              <a:path w="1005777" h="730816">
                <a:moveTo>
                  <a:pt x="0" y="0"/>
                </a:moveTo>
                <a:lnTo>
                  <a:pt x="1005777" y="0"/>
                </a:lnTo>
                <a:lnTo>
                  <a:pt x="1005777" y="730817"/>
                </a:lnTo>
                <a:lnTo>
                  <a:pt x="0" y="7308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5465">
            <a:off x="3800597" y="-1203996"/>
            <a:ext cx="3905678" cy="5322900"/>
          </a:xfrm>
          <a:custGeom>
            <a:avLst/>
            <a:gdLst/>
            <a:ahLst/>
            <a:cxnLst/>
            <a:rect l="l" t="t" r="r" b="b"/>
            <a:pathLst>
              <a:path w="3905678" h="5322900">
                <a:moveTo>
                  <a:pt x="0" y="0"/>
                </a:moveTo>
                <a:lnTo>
                  <a:pt x="3905678" y="0"/>
                </a:lnTo>
                <a:lnTo>
                  <a:pt x="3905678" y="5322900"/>
                </a:lnTo>
                <a:lnTo>
                  <a:pt x="0" y="5322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0555">
            <a:off x="4554165" y="-883130"/>
            <a:ext cx="2889089" cy="4264532"/>
          </a:xfrm>
          <a:custGeom>
            <a:avLst/>
            <a:gdLst/>
            <a:ahLst/>
            <a:cxnLst/>
            <a:rect l="l" t="t" r="r" b="b"/>
            <a:pathLst>
              <a:path w="2889089" h="4264532">
                <a:moveTo>
                  <a:pt x="0" y="0"/>
                </a:moveTo>
                <a:lnTo>
                  <a:pt x="2889089" y="0"/>
                </a:lnTo>
                <a:lnTo>
                  <a:pt x="2889089" y="4264532"/>
                </a:lnTo>
                <a:lnTo>
                  <a:pt x="0" y="42645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96574" y="2007297"/>
            <a:ext cx="5578139" cy="9576205"/>
          </a:xfrm>
          <a:custGeom>
            <a:avLst/>
            <a:gdLst/>
            <a:ahLst/>
            <a:cxnLst/>
            <a:rect l="l" t="t" r="r" b="b"/>
            <a:pathLst>
              <a:path w="5578139" h="9576205">
                <a:moveTo>
                  <a:pt x="0" y="0"/>
                </a:moveTo>
                <a:lnTo>
                  <a:pt x="5578139" y="0"/>
                </a:lnTo>
                <a:lnTo>
                  <a:pt x="5578139" y="9576206"/>
                </a:lnTo>
                <a:lnTo>
                  <a:pt x="0" y="95762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5753436" y="8076153"/>
            <a:ext cx="3052316" cy="5240028"/>
          </a:xfrm>
          <a:custGeom>
            <a:avLst/>
            <a:gdLst/>
            <a:ahLst/>
            <a:cxnLst/>
            <a:rect l="l" t="t" r="r" b="b"/>
            <a:pathLst>
              <a:path w="3052316" h="5240028">
                <a:moveTo>
                  <a:pt x="3052316" y="0"/>
                </a:moveTo>
                <a:lnTo>
                  <a:pt x="0" y="0"/>
                </a:lnTo>
                <a:lnTo>
                  <a:pt x="0" y="5240028"/>
                </a:lnTo>
                <a:lnTo>
                  <a:pt x="3052316" y="5240028"/>
                </a:lnTo>
                <a:lnTo>
                  <a:pt x="3052316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782004" y="-87335"/>
            <a:ext cx="8586366" cy="10461670"/>
          </a:xfrm>
          <a:custGeom>
            <a:avLst/>
            <a:gdLst/>
            <a:ahLst/>
            <a:cxnLst/>
            <a:rect l="l" t="t" r="r" b="b"/>
            <a:pathLst>
              <a:path w="8586366" h="10461670">
                <a:moveTo>
                  <a:pt x="0" y="0"/>
                </a:moveTo>
                <a:lnTo>
                  <a:pt x="8586366" y="0"/>
                </a:lnTo>
                <a:lnTo>
                  <a:pt x="8586366" y="10461670"/>
                </a:lnTo>
                <a:lnTo>
                  <a:pt x="0" y="104616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877581" y="8760044"/>
            <a:ext cx="565197" cy="565197"/>
          </a:xfrm>
          <a:custGeom>
            <a:avLst/>
            <a:gdLst/>
            <a:ahLst/>
            <a:cxnLst/>
            <a:rect l="l" t="t" r="r" b="b"/>
            <a:pathLst>
              <a:path w="565197" h="565197">
                <a:moveTo>
                  <a:pt x="0" y="0"/>
                </a:moveTo>
                <a:lnTo>
                  <a:pt x="565197" y="0"/>
                </a:lnTo>
                <a:lnTo>
                  <a:pt x="565197" y="565197"/>
                </a:lnTo>
                <a:lnTo>
                  <a:pt x="0" y="5651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20606" y="8714539"/>
            <a:ext cx="652566" cy="652566"/>
          </a:xfrm>
          <a:custGeom>
            <a:avLst/>
            <a:gdLst/>
            <a:ahLst/>
            <a:cxnLst/>
            <a:rect l="l" t="t" r="r" b="b"/>
            <a:pathLst>
              <a:path w="652566" h="652566">
                <a:moveTo>
                  <a:pt x="0" y="0"/>
                </a:moveTo>
                <a:lnTo>
                  <a:pt x="652566" y="0"/>
                </a:lnTo>
                <a:lnTo>
                  <a:pt x="652566" y="652566"/>
                </a:lnTo>
                <a:lnTo>
                  <a:pt x="0" y="6525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547333" y="8785119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80" h="627380">
                <a:moveTo>
                  <a:pt x="0" y="0"/>
                </a:moveTo>
                <a:lnTo>
                  <a:pt x="627380" y="0"/>
                </a:lnTo>
                <a:lnTo>
                  <a:pt x="627380" y="627380"/>
                </a:lnTo>
                <a:lnTo>
                  <a:pt x="0" y="6273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519228" y="9258300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04686" y="9743596"/>
            <a:ext cx="4099105" cy="543404"/>
          </a:xfrm>
          <a:custGeom>
            <a:avLst/>
            <a:gdLst/>
            <a:ahLst/>
            <a:cxnLst/>
            <a:rect l="l" t="t" r="r" b="b"/>
            <a:pathLst>
              <a:path w="4099105" h="543404">
                <a:moveTo>
                  <a:pt x="0" y="0"/>
                </a:moveTo>
                <a:lnTo>
                  <a:pt x="4099106" y="0"/>
                </a:lnTo>
                <a:lnTo>
                  <a:pt x="4099106" y="543404"/>
                </a:lnTo>
                <a:lnTo>
                  <a:pt x="0" y="54340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330609" y="1011301"/>
            <a:ext cx="9759255" cy="123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311C61"/>
                </a:solidFill>
                <a:latin typeface="Garet Bold"/>
                <a:ea typeface="Garet Bold"/>
                <a:cs typeface="Garet Bold"/>
                <a:sym typeface="Garet Bold"/>
              </a:rPr>
              <a:t>CENTRAL DE RELACIONAMENTOS</a:t>
            </a:r>
          </a:p>
          <a:p>
            <a:pPr algn="l">
              <a:lnSpc>
                <a:spcPts val="3327"/>
              </a:lnSpc>
              <a:spcBef>
                <a:spcPct val="0"/>
              </a:spcBef>
            </a:pP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Assim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como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todos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nossos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canais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de atendimentos </a:t>
            </a:r>
          </a:p>
          <a:p>
            <a:pPr algn="l">
              <a:lnSpc>
                <a:spcPts val="3327"/>
              </a:lnSpc>
              <a:spcBef>
                <a:spcPct val="0"/>
              </a:spcBef>
            </a:pP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de SAC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são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compartilhados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pelo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conglomerado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 smtClean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prudencial</a:t>
            </a:r>
            <a:endParaRPr lang="en-US" sz="2599" dirty="0">
              <a:solidFill>
                <a:srgbClr val="311C6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330609" y="2817241"/>
            <a:ext cx="9957391" cy="167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  <a:spcBef>
                <a:spcPct val="0"/>
              </a:spcBef>
            </a:pP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nossos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canais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, o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pode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esclarecer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dúvidas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, e registrar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reclamações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ao SAC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ligações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telefônicas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através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do 0800.095.6702,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Whatsapp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34 3669 1010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ou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Chat </a:t>
            </a:r>
            <a:r>
              <a:rPr lang="en-US" sz="2599" dirty="0" err="1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através</a:t>
            </a:r>
            <a:r>
              <a:rPr lang="en-US" sz="2599" dirty="0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 do site: www.consorciozema.com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74568" y="4951368"/>
            <a:ext cx="8147149" cy="115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  <a:spcBef>
                <a:spcPct val="0"/>
              </a:spcBef>
            </a:pPr>
            <a:r>
              <a:rPr lang="en-US" sz="2499" b="1">
                <a:solidFill>
                  <a:srgbClr val="311C61"/>
                </a:solidFill>
                <a:latin typeface="Garet Bold"/>
                <a:ea typeface="Garet Bold"/>
                <a:cs typeface="Garet Bold"/>
                <a:sym typeface="Garet Bold"/>
              </a:rPr>
              <a:t>NOTIFICAÇÃO</a:t>
            </a:r>
          </a:p>
          <a:p>
            <a:pPr algn="l">
              <a:lnSpc>
                <a:spcPts val="3071"/>
              </a:lnSpc>
              <a:spcBef>
                <a:spcPct val="0"/>
              </a:spcBef>
            </a:pPr>
            <a:r>
              <a:rPr lang="en-US" sz="2399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Notificações Extrajudiciais são recebidas através do e-mail  </a:t>
            </a:r>
          </a:p>
          <a:p>
            <a:pPr algn="l">
              <a:lnSpc>
                <a:spcPts val="3071"/>
              </a:lnSpc>
              <a:spcBef>
                <a:spcPct val="0"/>
              </a:spcBef>
            </a:pPr>
            <a:r>
              <a:rPr lang="en-US" sz="2399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ouvidoria@consorciozema.com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74568" y="6698126"/>
            <a:ext cx="9732169" cy="112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399" b="1">
                <a:solidFill>
                  <a:srgbClr val="311C61"/>
                </a:solidFill>
                <a:latin typeface="Garet Bold"/>
                <a:ea typeface="Garet Bold"/>
                <a:cs typeface="Garet Bold"/>
                <a:sym typeface="Garet Bold"/>
              </a:rPr>
              <a:t>FALE CONOSCO</a:t>
            </a:r>
          </a:p>
          <a:p>
            <a:pPr algn="l">
              <a:lnSpc>
                <a:spcPts val="3071"/>
              </a:lnSpc>
            </a:pPr>
            <a:r>
              <a:rPr lang="en-US" sz="2399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O atendimento é feito por meio de solicitações pelo ícone Fale Conosco </a:t>
            </a:r>
          </a:p>
          <a:p>
            <a:pPr algn="l">
              <a:lnSpc>
                <a:spcPts val="3071"/>
              </a:lnSpc>
              <a:spcBef>
                <a:spcPct val="0"/>
              </a:spcBef>
            </a:pPr>
            <a:r>
              <a:rPr lang="en-US" sz="2399">
                <a:solidFill>
                  <a:srgbClr val="311C61"/>
                </a:solidFill>
                <a:latin typeface="Questrial"/>
                <a:ea typeface="Questrial"/>
                <a:cs typeface="Questrial"/>
                <a:sym typeface="Questrial"/>
              </a:rPr>
              <a:t>no site: https://consorciozema.com/FaleConosco.aspx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74713" y="8611870"/>
            <a:ext cx="2140893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9"/>
              </a:lnSpc>
            </a:pPr>
            <a:endParaRPr/>
          </a:p>
          <a:p>
            <a:pPr algn="l">
              <a:lnSpc>
                <a:spcPts val="2559"/>
              </a:lnSpc>
              <a:spcBef>
                <a:spcPct val="0"/>
              </a:spcBef>
            </a:pPr>
            <a:r>
              <a:rPr lang="en-US" sz="1999">
                <a:solidFill>
                  <a:srgbClr val="311C61"/>
                </a:solidFill>
                <a:latin typeface="Garet"/>
                <a:ea typeface="Garet"/>
                <a:cs typeface="Garet"/>
                <a:sym typeface="Garet"/>
              </a:rPr>
              <a:t> consorcio zema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28503" y="8881352"/>
            <a:ext cx="2282428" cy="31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1999">
                <a:solidFill>
                  <a:srgbClr val="311C61"/>
                </a:solidFill>
                <a:latin typeface="Garet"/>
                <a:ea typeface="Garet"/>
                <a:cs typeface="Garet"/>
                <a:sym typeface="Garet"/>
              </a:rPr>
              <a:t>@zemaconsorcio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84354" y="8879532"/>
            <a:ext cx="2345382" cy="31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1999">
                <a:solidFill>
                  <a:srgbClr val="311C61"/>
                </a:solidFill>
                <a:latin typeface="Garet"/>
                <a:ea typeface="Garet"/>
                <a:cs typeface="Garet"/>
                <a:sym typeface="Garet"/>
              </a:rPr>
              <a:t>@zema consorcio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23311" y="3546208"/>
            <a:ext cx="15936216" cy="9474805"/>
          </a:xfrm>
          <a:custGeom>
            <a:avLst/>
            <a:gdLst/>
            <a:ahLst/>
            <a:cxnLst/>
            <a:rect l="l" t="t" r="r" b="b"/>
            <a:pathLst>
              <a:path w="15936216" h="9474805">
                <a:moveTo>
                  <a:pt x="0" y="0"/>
                </a:moveTo>
                <a:lnTo>
                  <a:pt x="15936216" y="0"/>
                </a:lnTo>
                <a:lnTo>
                  <a:pt x="15936216" y="9474804"/>
                </a:lnTo>
                <a:lnTo>
                  <a:pt x="0" y="9474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2409" y="4475770"/>
            <a:ext cx="6511182" cy="5811230"/>
          </a:xfrm>
          <a:custGeom>
            <a:avLst/>
            <a:gdLst/>
            <a:ahLst/>
            <a:cxnLst/>
            <a:rect l="l" t="t" r="r" b="b"/>
            <a:pathLst>
              <a:path w="6511182" h="5811230">
                <a:moveTo>
                  <a:pt x="0" y="0"/>
                </a:moveTo>
                <a:lnTo>
                  <a:pt x="6511182" y="0"/>
                </a:lnTo>
                <a:lnTo>
                  <a:pt x="6511182" y="5811230"/>
                </a:lnTo>
                <a:lnTo>
                  <a:pt x="0" y="5811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06120">
            <a:off x="-4532590" y="2735940"/>
            <a:ext cx="6511182" cy="5811230"/>
          </a:xfrm>
          <a:custGeom>
            <a:avLst/>
            <a:gdLst/>
            <a:ahLst/>
            <a:cxnLst/>
            <a:rect l="l" t="t" r="r" b="b"/>
            <a:pathLst>
              <a:path w="6511182" h="5811230">
                <a:moveTo>
                  <a:pt x="0" y="0"/>
                </a:moveTo>
                <a:lnTo>
                  <a:pt x="6511182" y="0"/>
                </a:lnTo>
                <a:lnTo>
                  <a:pt x="6511182" y="5811230"/>
                </a:lnTo>
                <a:lnTo>
                  <a:pt x="0" y="5811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8514" y="466208"/>
            <a:ext cx="8495283" cy="10350694"/>
          </a:xfrm>
          <a:custGeom>
            <a:avLst/>
            <a:gdLst/>
            <a:ahLst/>
            <a:cxnLst/>
            <a:rect l="l" t="t" r="r" b="b"/>
            <a:pathLst>
              <a:path w="8495283" h="10350694">
                <a:moveTo>
                  <a:pt x="0" y="0"/>
                </a:moveTo>
                <a:lnTo>
                  <a:pt x="8495283" y="0"/>
                </a:lnTo>
                <a:lnTo>
                  <a:pt x="8495283" y="10350694"/>
                </a:lnTo>
                <a:lnTo>
                  <a:pt x="0" y="10350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8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31156" y="9788968"/>
            <a:ext cx="3756844" cy="498032"/>
          </a:xfrm>
          <a:custGeom>
            <a:avLst/>
            <a:gdLst/>
            <a:ahLst/>
            <a:cxnLst/>
            <a:rect l="l" t="t" r="r" b="b"/>
            <a:pathLst>
              <a:path w="3756844" h="498032">
                <a:moveTo>
                  <a:pt x="0" y="0"/>
                </a:moveTo>
                <a:lnTo>
                  <a:pt x="3756844" y="0"/>
                </a:lnTo>
                <a:lnTo>
                  <a:pt x="3756844" y="498032"/>
                </a:lnTo>
                <a:lnTo>
                  <a:pt x="0" y="4980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990600"/>
            <a:ext cx="6486227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199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NOSSOS NÚMEROS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742" y="3314178"/>
            <a:ext cx="580014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1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399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A Administradora realizou </a:t>
            </a:r>
            <a:endParaRPr lang="en-US" sz="3399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67471" y="4158981"/>
            <a:ext cx="3371776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6"/>
              </a:lnSpc>
              <a:spcBef>
                <a:spcPct val="0"/>
              </a:spcBef>
            </a:pPr>
            <a:r>
              <a:rPr lang="en-US" sz="12098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566</a:t>
            </a:r>
            <a:endParaRPr lang="en-US" sz="12098" b="1" dirty="0">
              <a:solidFill>
                <a:srgbClr val="EAB322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3910" y="5942801"/>
            <a:ext cx="7415808" cy="92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1"/>
              </a:lnSpc>
              <a:spcBef>
                <a:spcPct val="0"/>
              </a:spcBef>
            </a:pPr>
            <a:r>
              <a:rPr lang="en-US" sz="28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  no 2° semestre de 2024 </a:t>
            </a:r>
          </a:p>
          <a:p>
            <a:pPr algn="l">
              <a:lnSpc>
                <a:spcPts val="3711"/>
              </a:lnSpc>
              <a:spcBef>
                <a:spcPct val="0"/>
              </a:spcBef>
            </a:pPr>
            <a:endParaRPr lang="en-US" sz="2899" dirty="0">
              <a:solidFill>
                <a:srgbClr val="3B064D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00573" y="2537317"/>
            <a:ext cx="7827913" cy="751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3"/>
              </a:lnSpc>
              <a:spcBef>
                <a:spcPct val="0"/>
              </a:spcBef>
            </a:pPr>
            <a:r>
              <a:rPr lang="en-US" sz="4799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Canais</a:t>
            </a:r>
            <a:r>
              <a:rPr lang="en-US" sz="47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de atendimentos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57598" y="3707750"/>
            <a:ext cx="216009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38</a:t>
            </a:r>
            <a:r>
              <a:rPr lang="en-US" sz="43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66230" y="4712551"/>
            <a:ext cx="214282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27</a:t>
            </a:r>
            <a:r>
              <a:rPr lang="en-US" sz="43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66230" y="5715598"/>
            <a:ext cx="206513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17</a:t>
            </a:r>
            <a:r>
              <a:rPr lang="en-US" sz="4399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4399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57598" y="6718645"/>
            <a:ext cx="1828205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  <a:r>
              <a:rPr lang="en-US" sz="43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77685" y="8698252"/>
            <a:ext cx="245486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  <a:r>
              <a:rPr lang="en-US" sz="4399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4399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88852" y="7721691"/>
            <a:ext cx="209758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10</a:t>
            </a:r>
            <a:r>
              <a:rPr lang="en-US" sz="43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69538" y="3811192"/>
            <a:ext cx="2870299" cy="48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7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Reclame Aqui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69538" y="4822340"/>
            <a:ext cx="568506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67"/>
              </a:lnSpc>
              <a:spcBef>
                <a:spcPct val="0"/>
              </a:spcBef>
            </a:pPr>
            <a:r>
              <a:rPr lang="en-US" sz="3099" dirty="0" err="1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Atendimento</a:t>
            </a:r>
            <a:r>
              <a:rPr lang="en-US" sz="3099" dirty="0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Telefônico</a:t>
            </a:r>
            <a:endParaRPr lang="en-US" sz="3099" dirty="0" smtClean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967"/>
              </a:lnSpc>
              <a:spcBef>
                <a:spcPct val="0"/>
              </a:spcBef>
            </a:pPr>
            <a:endParaRPr lang="en-US" sz="3099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151424" y="5833489"/>
            <a:ext cx="3726210" cy="48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7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Notificação E-mail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09058" y="6842470"/>
            <a:ext cx="3566666" cy="50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7"/>
              </a:lnSpc>
              <a:spcBef>
                <a:spcPct val="0"/>
              </a:spcBef>
            </a:pPr>
            <a:r>
              <a:rPr lang="en-US" sz="3099" dirty="0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Consumidor.Gov </a:t>
            </a:r>
            <a:endParaRPr lang="en-US" sz="3099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151424" y="7770650"/>
            <a:ext cx="484362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67"/>
              </a:lnSpc>
              <a:spcBef>
                <a:spcPct val="0"/>
              </a:spcBef>
            </a:pPr>
            <a:r>
              <a:rPr lang="en-US" sz="3099" dirty="0" err="1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Atendimento</a:t>
            </a:r>
            <a:r>
              <a:rPr lang="en-US" sz="3099" dirty="0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Online</a:t>
            </a:r>
            <a:endParaRPr lang="en-US" sz="3099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220131" y="8732918"/>
            <a:ext cx="2478584" cy="48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7"/>
              </a:lnSpc>
              <a:spcBef>
                <a:spcPct val="0"/>
              </a:spcBef>
            </a:pPr>
            <a:r>
              <a:rPr lang="en-US" sz="3099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RDR - </a:t>
            </a:r>
            <a:r>
              <a:rPr lang="en-US" sz="3099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Bacen</a:t>
            </a:r>
            <a:endParaRPr lang="en-US" sz="3099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0" y="9373497"/>
            <a:ext cx="10335373" cy="739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1"/>
              </a:lnSpc>
              <a:spcBef>
                <a:spcPct val="0"/>
              </a:spcBef>
            </a:pP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Nos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termos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Resolução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CMN n°4.860/2020,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Resolução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400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BCB 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n°28/2020 e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Resolução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CVM n 43/2021,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publicamos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lang="en-US" sz="1400" dirty="0" smtClean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just">
              <a:lnSpc>
                <a:spcPts val="3071"/>
              </a:lnSpc>
              <a:spcBef>
                <a:spcPct val="0"/>
              </a:spcBef>
            </a:pPr>
            <a:r>
              <a:rPr lang="en-US" sz="1400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 </a:t>
            </a:r>
            <a:r>
              <a:rPr lang="en-US" sz="1400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presente</a:t>
            </a:r>
            <a:r>
              <a:rPr lang="en-US" sz="1400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relatório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relativo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às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atividades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1400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no </a:t>
            </a:r>
            <a:r>
              <a:rPr lang="en-US" sz="1400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2° </a:t>
            </a:r>
            <a:r>
              <a:rPr lang="en-US" sz="1400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semestre de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905117" y="-140833"/>
            <a:ext cx="8495283" cy="10350694"/>
          </a:xfrm>
          <a:custGeom>
            <a:avLst/>
            <a:gdLst/>
            <a:ahLst/>
            <a:cxnLst/>
            <a:rect l="l" t="t" r="r" b="b"/>
            <a:pathLst>
              <a:path w="8495283" h="10350694">
                <a:moveTo>
                  <a:pt x="0" y="0"/>
                </a:moveTo>
                <a:lnTo>
                  <a:pt x="8495283" y="0"/>
                </a:lnTo>
                <a:lnTo>
                  <a:pt x="8495283" y="10350694"/>
                </a:lnTo>
                <a:lnTo>
                  <a:pt x="0" y="10350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85485" y="835991"/>
            <a:ext cx="1391113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199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CLASSIFICAÇÃO DOS ATENDIMENTOS</a:t>
            </a:r>
            <a:endParaRPr lang="en-US" sz="5199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57598" y="3707750"/>
            <a:ext cx="216009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38</a:t>
            </a:r>
            <a:r>
              <a:rPr lang="en-US" sz="43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66230" y="4712551"/>
            <a:ext cx="214282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27</a:t>
            </a:r>
            <a:r>
              <a:rPr lang="en-US" sz="43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66230" y="5715598"/>
            <a:ext cx="206513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16</a:t>
            </a:r>
            <a:r>
              <a:rPr lang="en-US" sz="4399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4399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57598" y="6718645"/>
            <a:ext cx="1828205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  <a:r>
              <a:rPr lang="en-US" sz="43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77685" y="8698252"/>
            <a:ext cx="245486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4,5</a:t>
            </a:r>
            <a:r>
              <a:rPr lang="en-US" sz="4399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4399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88852" y="7721691"/>
            <a:ext cx="209758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4" lvl="1" indent="-474972" algn="ctr">
              <a:lnSpc>
                <a:spcPts val="5631"/>
              </a:lnSpc>
              <a:buFont typeface="Arial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10</a:t>
            </a:r>
            <a:r>
              <a:rPr lang="en-US" sz="43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25" name="Freeform 2"/>
          <p:cNvSpPr/>
          <p:nvPr/>
        </p:nvSpPr>
        <p:spPr>
          <a:xfrm>
            <a:off x="-542" y="9623096"/>
            <a:ext cx="18283192" cy="675498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032" t="-18914" r="-5730" b="-1919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25806" y="9711829"/>
            <a:ext cx="3756844" cy="498032"/>
          </a:xfrm>
          <a:custGeom>
            <a:avLst/>
            <a:gdLst/>
            <a:ahLst/>
            <a:cxnLst/>
            <a:rect l="l" t="t" r="r" b="b"/>
            <a:pathLst>
              <a:path w="3756844" h="498032">
                <a:moveTo>
                  <a:pt x="0" y="0"/>
                </a:moveTo>
                <a:lnTo>
                  <a:pt x="3756844" y="0"/>
                </a:lnTo>
                <a:lnTo>
                  <a:pt x="3756844" y="498032"/>
                </a:lnTo>
                <a:lnTo>
                  <a:pt x="0" y="49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785388672"/>
              </p:ext>
            </p:extLst>
          </p:nvPr>
        </p:nvGraphicFramePr>
        <p:xfrm>
          <a:off x="9610906" y="2310407"/>
          <a:ext cx="9829800" cy="624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tângulo 28"/>
          <p:cNvSpPr/>
          <p:nvPr/>
        </p:nvSpPr>
        <p:spPr>
          <a:xfrm>
            <a:off x="2195197" y="3937294"/>
            <a:ext cx="2529860" cy="1952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486"/>
              </a:lnSpc>
              <a:spcBef>
                <a:spcPct val="0"/>
              </a:spcBef>
            </a:pPr>
            <a:r>
              <a:rPr lang="en-US" sz="9600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566</a:t>
            </a:r>
            <a:endParaRPr lang="en-US" sz="9600" b="1" dirty="0">
              <a:solidFill>
                <a:srgbClr val="EAB322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057151" y="4725427"/>
            <a:ext cx="1192955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35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 Dos</a:t>
            </a:r>
            <a:r>
              <a:rPr lang="en-US" sz="32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endParaRPr lang="en-US" sz="3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4466465" y="4678022"/>
            <a:ext cx="588051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5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  <a:r>
              <a:rPr lang="en-US" sz="32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tendimentos realizados</a:t>
            </a:r>
            <a:endParaRPr lang="en-US" sz="3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358698" y="5340395"/>
            <a:ext cx="2132315" cy="2080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486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87%</a:t>
            </a:r>
            <a:endParaRPr lang="en-US" sz="7200" b="1" dirty="0">
              <a:solidFill>
                <a:srgbClr val="EAB322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484930" y="6224050"/>
            <a:ext cx="4937570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35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f</a:t>
            </a:r>
            <a:r>
              <a:rPr lang="en-US" sz="32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oram improcedentes</a:t>
            </a:r>
            <a:endParaRPr lang="en-US" sz="3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274545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875" y="9613556"/>
            <a:ext cx="18283192" cy="675498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3974" y="914671"/>
            <a:ext cx="14606432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3"/>
              </a:lnSpc>
              <a:spcBef>
                <a:spcPct val="0"/>
              </a:spcBef>
            </a:pPr>
            <a:r>
              <a:rPr lang="en-US" sz="4799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COMPARATIVO </a:t>
            </a:r>
            <a:r>
              <a:rPr lang="en-US" sz="4799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COM O </a:t>
            </a:r>
            <a:r>
              <a:rPr lang="en-US" sz="4799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SEMESTRE ANTERIOR</a:t>
            </a:r>
            <a:endParaRPr lang="en-US" sz="4799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29306" y="1696936"/>
            <a:ext cx="11135767" cy="54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375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r>
              <a:rPr lang="en-US" sz="3375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°Semestre </a:t>
            </a:r>
            <a:r>
              <a:rPr lang="en-US" sz="3375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de </a:t>
            </a:r>
            <a:r>
              <a:rPr lang="en-US" sz="3375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2024 comparado </a:t>
            </a:r>
            <a:r>
              <a:rPr lang="en-US" sz="3375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ao 2° Semestre de 2024.</a:t>
            </a:r>
          </a:p>
        </p:txBody>
      </p:sp>
      <p:sp>
        <p:nvSpPr>
          <p:cNvPr id="5" name="Freeform 5"/>
          <p:cNvSpPr/>
          <p:nvPr/>
        </p:nvSpPr>
        <p:spPr>
          <a:xfrm>
            <a:off x="11191746" y="72553"/>
            <a:ext cx="7897854" cy="9622784"/>
          </a:xfrm>
          <a:custGeom>
            <a:avLst/>
            <a:gdLst/>
            <a:ahLst/>
            <a:cxnLst/>
            <a:rect l="l" t="t" r="r" b="b"/>
            <a:pathLst>
              <a:path w="7897854" h="9622784">
                <a:moveTo>
                  <a:pt x="0" y="0"/>
                </a:moveTo>
                <a:lnTo>
                  <a:pt x="7897854" y="0"/>
                </a:lnTo>
                <a:lnTo>
                  <a:pt x="7897854" y="9622784"/>
                </a:lnTo>
                <a:lnTo>
                  <a:pt x="0" y="9622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4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40673" y="9869770"/>
            <a:ext cx="3147327" cy="417230"/>
          </a:xfrm>
          <a:custGeom>
            <a:avLst/>
            <a:gdLst/>
            <a:ahLst/>
            <a:cxnLst/>
            <a:rect l="l" t="t" r="r" b="b"/>
            <a:pathLst>
              <a:path w="3147327" h="417230">
                <a:moveTo>
                  <a:pt x="0" y="0"/>
                </a:moveTo>
                <a:lnTo>
                  <a:pt x="3147327" y="0"/>
                </a:lnTo>
                <a:lnTo>
                  <a:pt x="3147327" y="417230"/>
                </a:lnTo>
                <a:lnTo>
                  <a:pt x="0" y="417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855229458"/>
              </p:ext>
            </p:extLst>
          </p:nvPr>
        </p:nvGraphicFramePr>
        <p:xfrm>
          <a:off x="-22875" y="3373690"/>
          <a:ext cx="9138220" cy="5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173633989"/>
              </p:ext>
            </p:extLst>
          </p:nvPr>
        </p:nvGraphicFramePr>
        <p:xfrm>
          <a:off x="8305800" y="3265888"/>
          <a:ext cx="9982200" cy="599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8945" y="7390909"/>
            <a:ext cx="19045159" cy="2896091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79290" y="4081016"/>
            <a:ext cx="1943695" cy="193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6"/>
              </a:lnSpc>
              <a:spcBef>
                <a:spcPct val="0"/>
              </a:spcBef>
            </a:pPr>
            <a:r>
              <a:rPr lang="en-US" sz="12098" b="1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23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1738" y="5827660"/>
            <a:ext cx="8058798" cy="36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7676063" y="5095879"/>
            <a:ext cx="1106443" cy="19050"/>
          </a:xfrm>
          <a:prstGeom prst="line">
            <a:avLst/>
          </a:prstGeom>
          <a:ln w="57150" cap="flat">
            <a:solidFill>
              <a:srgbClr val="3B064D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096" y="3629366"/>
            <a:ext cx="4769860" cy="3560405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1623026" y="729698"/>
            <a:ext cx="7656131" cy="9328267"/>
          </a:xfrm>
          <a:custGeom>
            <a:avLst/>
            <a:gdLst/>
            <a:ahLst/>
            <a:cxnLst/>
            <a:rect l="l" t="t" r="r" b="b"/>
            <a:pathLst>
              <a:path w="7656131" h="9328267">
                <a:moveTo>
                  <a:pt x="0" y="0"/>
                </a:moveTo>
                <a:lnTo>
                  <a:pt x="7656131" y="0"/>
                </a:lnTo>
                <a:lnTo>
                  <a:pt x="7656131" y="9328267"/>
                </a:lnTo>
                <a:lnTo>
                  <a:pt x="0" y="9328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64988" y="7687709"/>
            <a:ext cx="3156347" cy="4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72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Índice de Solução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3663" y="597916"/>
            <a:ext cx="11420674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199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CANAIS DE ATENDIMENTO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0192" y="2034541"/>
            <a:ext cx="4240857" cy="52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3"/>
              </a:lnSpc>
              <a:spcBef>
                <a:spcPct val="0"/>
              </a:spcBef>
            </a:pPr>
            <a:r>
              <a:rPr lang="en-US" sz="3299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1° Consumidor.Gov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06781" y="8678989"/>
            <a:ext cx="3463677" cy="110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3,3 </a:t>
            </a:r>
            <a:r>
              <a:rPr lang="en-US" sz="6000" b="1" dirty="0" err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dias</a:t>
            </a:r>
            <a:endParaRPr lang="en-US" sz="6000" b="1" dirty="0">
              <a:solidFill>
                <a:srgbClr val="F8C3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06781" y="7655117"/>
            <a:ext cx="3069282" cy="88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Prazo médio  de </a:t>
            </a:r>
          </a:p>
          <a:p>
            <a:pPr algn="ctr">
              <a:lnSpc>
                <a:spcPts val="3552"/>
              </a:lnSpc>
              <a:spcBef>
                <a:spcPct val="0"/>
              </a:spcBef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resposta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08459" y="2748345"/>
            <a:ext cx="13944155" cy="84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  <a:spcBef>
                <a:spcPct val="0"/>
              </a:spcBef>
            </a:pPr>
            <a:r>
              <a:rPr lang="en-US" sz="2599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Uma plataforma pública para a comunicação direta entre consumidores e empresas, </a:t>
            </a:r>
          </a:p>
          <a:p>
            <a:pPr algn="l">
              <a:lnSpc>
                <a:spcPts val="3327"/>
              </a:lnSpc>
              <a:spcBef>
                <a:spcPct val="0"/>
              </a:spcBef>
            </a:pPr>
            <a:r>
              <a:rPr lang="en-US" sz="2599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com o objetivo de resolver conflitos de consumo online, de forma alternativa.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05060" y="8484169"/>
            <a:ext cx="2476202" cy="110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57,1%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966620" y="958564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438" y="7250454"/>
            <a:ext cx="19045159" cy="2896091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12925" y="4413428"/>
            <a:ext cx="1975991" cy="195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6"/>
              </a:lnSpc>
              <a:spcBef>
                <a:spcPct val="0"/>
              </a:spcBef>
            </a:pPr>
            <a:r>
              <a:rPr lang="en-US" sz="12098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26</a:t>
            </a:r>
            <a:endParaRPr lang="en-US" sz="12098" b="1" dirty="0">
              <a:solidFill>
                <a:srgbClr val="EAB322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71522" y="6160073"/>
            <a:ext cx="8058798" cy="36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8166699" y="5380671"/>
            <a:ext cx="1106443" cy="19050"/>
          </a:xfrm>
          <a:prstGeom prst="line">
            <a:avLst/>
          </a:prstGeom>
          <a:ln w="57150" cap="flat">
            <a:solidFill>
              <a:srgbClr val="3B064D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232" y="3909117"/>
            <a:ext cx="4769860" cy="3560405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flipH="1">
            <a:off x="-694844" y="764158"/>
            <a:ext cx="7656131" cy="9328267"/>
          </a:xfrm>
          <a:custGeom>
            <a:avLst/>
            <a:gdLst/>
            <a:ahLst/>
            <a:cxnLst/>
            <a:rect l="l" t="t" r="r" b="b"/>
            <a:pathLst>
              <a:path w="7656131" h="9328267">
                <a:moveTo>
                  <a:pt x="7656131" y="0"/>
                </a:moveTo>
                <a:lnTo>
                  <a:pt x="0" y="0"/>
                </a:lnTo>
                <a:lnTo>
                  <a:pt x="0" y="9328268"/>
                </a:lnTo>
                <a:lnTo>
                  <a:pt x="7656131" y="9328268"/>
                </a:lnTo>
                <a:lnTo>
                  <a:pt x="7656131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3663" y="597916"/>
            <a:ext cx="11420674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199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CANAIS DE ATENDIMENTO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42312" y="2165539"/>
            <a:ext cx="3203377" cy="52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3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2° RDR - </a:t>
            </a:r>
            <a:r>
              <a:rPr lang="en-US" sz="3200" b="1" dirty="0" err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Bacen</a:t>
            </a:r>
            <a:endParaRPr lang="en-US" sz="3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48023" y="8698499"/>
            <a:ext cx="1105793" cy="110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  <a:spcBef>
                <a:spcPct val="0"/>
              </a:spcBef>
            </a:pPr>
            <a:r>
              <a:rPr lang="en-US" sz="6600" b="1" dirty="0" smtClean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28</a:t>
            </a:r>
            <a:endParaRPr lang="en-US" sz="6600" b="1" dirty="0">
              <a:solidFill>
                <a:srgbClr val="F8C3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77776" y="7855886"/>
            <a:ext cx="3646289" cy="43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  <a:spcBef>
                <a:spcPct val="0"/>
              </a:spcBef>
            </a:pPr>
            <a:r>
              <a:rPr lang="en-US" sz="2775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Demandas</a:t>
            </a:r>
            <a:r>
              <a:rPr lang="en-US" sz="2775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775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Julgadas</a:t>
            </a:r>
            <a:endParaRPr lang="en-US" sz="2775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55720" y="7834033"/>
            <a:ext cx="4411414" cy="4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72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Julgadas</a:t>
            </a:r>
            <a:r>
              <a:rPr lang="en-US" sz="272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Improcedentes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3649" y="2930814"/>
            <a:ext cx="1722561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  <a:spcBef>
                <a:spcPct val="0"/>
              </a:spcBef>
            </a:pP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O Sistema RDR,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Registro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do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Cidadão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, é </a:t>
            </a:r>
            <a:r>
              <a:rPr lang="en-US" sz="2399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empregado</a:t>
            </a:r>
            <a:r>
              <a:rPr lang="en-US" sz="2399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por</a:t>
            </a:r>
            <a:r>
              <a:rPr lang="en-US" sz="2399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todas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as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instituições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financeiras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e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administradoras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399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consórcios</a:t>
            </a:r>
            <a:r>
              <a:rPr lang="en-US" sz="2399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autorizadas</a:t>
            </a:r>
            <a:r>
              <a:rPr lang="en-US" sz="2399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pelo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Banco Central.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Esse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sistema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permite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às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instituições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identificar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e responder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às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reclamações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e </a:t>
            </a:r>
            <a:r>
              <a:rPr lang="en-US" sz="2399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denúncias</a:t>
            </a:r>
            <a:r>
              <a:rPr lang="en-US" sz="2399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registradas</a:t>
            </a:r>
            <a:r>
              <a:rPr lang="en-US" sz="2399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no BACEN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pelo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cidadão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99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solicitante</a:t>
            </a: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32183" y="8826866"/>
            <a:ext cx="2948817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  <a:spcBef>
                <a:spcPct val="0"/>
              </a:spcBef>
            </a:pPr>
            <a:r>
              <a:rPr lang="en-US" sz="6899" b="1" dirty="0" smtClean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71,4%</a:t>
            </a:r>
            <a:endParaRPr lang="en-US" sz="6899" b="1" dirty="0">
              <a:solidFill>
                <a:srgbClr val="F8C3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8945" y="7390909"/>
            <a:ext cx="19045159" cy="2896091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54324" y="4081016"/>
            <a:ext cx="2770930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6"/>
              </a:lnSpc>
              <a:spcBef>
                <a:spcPct val="0"/>
              </a:spcBef>
            </a:pPr>
            <a:r>
              <a:rPr lang="en-US" sz="12098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216</a:t>
            </a:r>
            <a:endParaRPr lang="en-US" sz="12098" b="1" dirty="0">
              <a:solidFill>
                <a:srgbClr val="EAB322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21738" y="5827660"/>
            <a:ext cx="8058798" cy="36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7676063" y="5095879"/>
            <a:ext cx="1106443" cy="19050"/>
          </a:xfrm>
          <a:prstGeom prst="line">
            <a:avLst/>
          </a:prstGeom>
          <a:ln w="57150" cap="flat">
            <a:solidFill>
              <a:srgbClr val="3B064D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315" y="3619840"/>
            <a:ext cx="4884166" cy="3579456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1623026" y="729698"/>
            <a:ext cx="7656131" cy="9328267"/>
          </a:xfrm>
          <a:custGeom>
            <a:avLst/>
            <a:gdLst/>
            <a:ahLst/>
            <a:cxnLst/>
            <a:rect l="l" t="t" r="r" b="b"/>
            <a:pathLst>
              <a:path w="7656131" h="9328267">
                <a:moveTo>
                  <a:pt x="0" y="0"/>
                </a:moveTo>
                <a:lnTo>
                  <a:pt x="7656131" y="0"/>
                </a:lnTo>
                <a:lnTo>
                  <a:pt x="7656131" y="9328267"/>
                </a:lnTo>
                <a:lnTo>
                  <a:pt x="0" y="9328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64988" y="7687709"/>
            <a:ext cx="3156347" cy="4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72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Índice de Solução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3663" y="597916"/>
            <a:ext cx="11420674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199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CANAIS DE ATENDIMENTO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0192" y="2034541"/>
            <a:ext cx="3645545" cy="52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3"/>
              </a:lnSpc>
              <a:spcBef>
                <a:spcPct val="0"/>
              </a:spcBef>
            </a:pPr>
            <a:r>
              <a:rPr lang="en-US" sz="3299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3° Reclame Aqui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25551" y="8572754"/>
            <a:ext cx="3461147" cy="110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3,5 </a:t>
            </a:r>
            <a:r>
              <a:rPr lang="en-US" sz="6000" b="1" dirty="0" err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dias</a:t>
            </a:r>
            <a:endParaRPr lang="en-US" sz="6000" b="1" dirty="0">
              <a:solidFill>
                <a:srgbClr val="F8C3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25551" y="7743702"/>
            <a:ext cx="3069282" cy="88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Prazo médio  de </a:t>
            </a:r>
          </a:p>
          <a:p>
            <a:pPr algn="ctr">
              <a:lnSpc>
                <a:spcPts val="3552"/>
              </a:lnSpc>
              <a:spcBef>
                <a:spcPct val="0"/>
              </a:spcBef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resposta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789690"/>
            <a:ext cx="1688015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5"/>
              </a:lnSpc>
              <a:spcBef>
                <a:spcPct val="0"/>
              </a:spcBef>
            </a:pP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699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plataforma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brasileira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permite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699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699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consumidores</a:t>
            </a:r>
            <a:r>
              <a:rPr lang="en-US" sz="2699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compartilhem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experiências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da Administradora </a:t>
            </a:r>
            <a:r>
              <a:rPr lang="en-US" sz="2699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resolvendo</a:t>
            </a:r>
            <a:r>
              <a:rPr lang="en-US" sz="2699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problemas</a:t>
            </a:r>
            <a:r>
              <a:rPr lang="en-US" sz="2699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de </a:t>
            </a:r>
            <a:r>
              <a:rPr lang="en-US" sz="2699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ao </a:t>
            </a:r>
            <a:r>
              <a:rPr lang="en-US" sz="2699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. No </a:t>
            </a:r>
            <a:r>
              <a:rPr lang="en-US" sz="2699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Segundo semestre 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de </a:t>
            </a:r>
            <a:r>
              <a:rPr lang="en-US" sz="2699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2024, a Administradora</a:t>
            </a:r>
          </a:p>
          <a:p>
            <a:pPr algn="l">
              <a:lnSpc>
                <a:spcPts val="3455"/>
              </a:lnSpc>
              <a:spcBef>
                <a:spcPct val="0"/>
              </a:spcBef>
            </a:pPr>
            <a:r>
              <a:rPr lang="en-US" sz="2699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</a:t>
            </a:r>
            <a:r>
              <a:rPr lang="en-US" sz="2699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ecebeu</a:t>
            </a:r>
            <a:r>
              <a:rPr lang="en-US" sz="2699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um </a:t>
            </a:r>
            <a:r>
              <a:rPr lang="en-US" sz="2699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total de 216 </a:t>
            </a:r>
            <a:r>
              <a:rPr lang="en-US" sz="2699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atendimentos.</a:t>
            </a:r>
            <a:endParaRPr lang="en-US" sz="2699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455"/>
              </a:lnSpc>
              <a:spcBef>
                <a:spcPct val="0"/>
              </a:spcBef>
            </a:pPr>
            <a:endParaRPr lang="en-US" sz="2699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56195" y="8484169"/>
            <a:ext cx="2173932" cy="110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70,%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8945" y="7390909"/>
            <a:ext cx="19045159" cy="2896091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53579" y="4081016"/>
            <a:ext cx="2595116" cy="195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6"/>
              </a:lnSpc>
              <a:spcBef>
                <a:spcPct val="0"/>
              </a:spcBef>
            </a:pPr>
            <a:r>
              <a:rPr lang="en-US" sz="12098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151</a:t>
            </a:r>
            <a:endParaRPr lang="en-US" sz="12098" b="1" dirty="0">
              <a:solidFill>
                <a:srgbClr val="EAB322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21738" y="5827660"/>
            <a:ext cx="8058798" cy="36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399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7676063" y="5095879"/>
            <a:ext cx="1106443" cy="19050"/>
          </a:xfrm>
          <a:prstGeom prst="line">
            <a:avLst/>
          </a:prstGeom>
          <a:ln w="57150" cap="flat">
            <a:solidFill>
              <a:srgbClr val="3B064D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315" y="3619840"/>
            <a:ext cx="4884166" cy="3579456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1623026" y="729698"/>
            <a:ext cx="7656131" cy="9328267"/>
          </a:xfrm>
          <a:custGeom>
            <a:avLst/>
            <a:gdLst/>
            <a:ahLst/>
            <a:cxnLst/>
            <a:rect l="l" t="t" r="r" b="b"/>
            <a:pathLst>
              <a:path w="7656131" h="9328267">
                <a:moveTo>
                  <a:pt x="0" y="0"/>
                </a:moveTo>
                <a:lnTo>
                  <a:pt x="7656131" y="0"/>
                </a:lnTo>
                <a:lnTo>
                  <a:pt x="7656131" y="9328267"/>
                </a:lnTo>
                <a:lnTo>
                  <a:pt x="0" y="9328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146148" y="7687709"/>
            <a:ext cx="3394025" cy="4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72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Índice de Resposta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3663" y="597916"/>
            <a:ext cx="11420674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199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CANAIS DE ATENDIMENTO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51137" y="2162163"/>
            <a:ext cx="6021288" cy="52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3"/>
              </a:lnSpc>
              <a:spcBef>
                <a:spcPct val="0"/>
              </a:spcBef>
            </a:pPr>
            <a:r>
              <a:rPr lang="en-US" sz="3299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4° Atendimento Telefônico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15058" y="8572754"/>
            <a:ext cx="3482132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5,3 </a:t>
            </a:r>
            <a:r>
              <a:rPr lang="en-US" sz="6000" b="1" dirty="0" err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dias</a:t>
            </a:r>
            <a:endParaRPr lang="en-US" sz="6000" b="1" dirty="0">
              <a:solidFill>
                <a:srgbClr val="F8C3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25551" y="7743702"/>
            <a:ext cx="3069282" cy="88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Prazo médio  de </a:t>
            </a:r>
          </a:p>
          <a:p>
            <a:pPr algn="ctr">
              <a:lnSpc>
                <a:spcPts val="3552"/>
              </a:lnSpc>
              <a:spcBef>
                <a:spcPct val="0"/>
              </a:spcBef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resposta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36165" y="8484169"/>
            <a:ext cx="2413992" cy="110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100%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173" y="2887057"/>
            <a:ext cx="17532923" cy="905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2"/>
              </a:lnSpc>
              <a:spcBef>
                <a:spcPct val="0"/>
              </a:spcBef>
            </a:pPr>
            <a:r>
              <a:rPr lang="en-US" sz="2775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 atendimento telefônico na ouvidoria é um serviço para receber e responder às manifestações dos cidadãos, como reclamações e sugestões, garantindo transparência e buscando melhorias nos serviços da organização.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610467" y="9666915"/>
            <a:ext cx="4677533" cy="620085"/>
          </a:xfrm>
          <a:custGeom>
            <a:avLst/>
            <a:gdLst/>
            <a:ahLst/>
            <a:cxnLst/>
            <a:rect l="l" t="t" r="r" b="b"/>
            <a:pathLst>
              <a:path w="4677533" h="620085">
                <a:moveTo>
                  <a:pt x="0" y="0"/>
                </a:moveTo>
                <a:lnTo>
                  <a:pt x="4677533" y="0"/>
                </a:lnTo>
                <a:lnTo>
                  <a:pt x="4677533" y="620085"/>
                </a:lnTo>
                <a:lnTo>
                  <a:pt x="0" y="620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Retângulo 16"/>
          <p:cNvSpPr/>
          <p:nvPr/>
        </p:nvSpPr>
        <p:spPr>
          <a:xfrm>
            <a:off x="11277600" y="4457700"/>
            <a:ext cx="297798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1253161" y="4457700"/>
            <a:ext cx="63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28</a:t>
            </a:r>
            <a:endParaRPr lang="pt-BR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8555" y="2598420"/>
            <a:ext cx="12910393" cy="6948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Conforme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as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normativas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CMN nº 4.860/2020 e BCB nº 28/2020, 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resposta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definitiva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aos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solicitantes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meio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do canal de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deve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ocorrer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até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10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dias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úteis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endParaRPr lang="en-US" sz="3291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No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segundo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semestre de 2024, as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solicitações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feitas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através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dos 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canais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internos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oficiais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foram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atendidas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um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prazo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médio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3291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4,4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dias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úteis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endParaRPr lang="en-US" sz="3291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Nosso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prazo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3291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4,4,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dias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é um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marco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agilidade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eficiência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refletindo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compromisso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oferecer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respostas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rápidas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soluções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eficazes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Cada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feito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com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qualidade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sem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perder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rapidez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Estamos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orgulhosos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dessa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conquista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seguimos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aprimorando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nossos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9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processos</a:t>
            </a:r>
            <a:r>
              <a:rPr lang="en-US" sz="329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!</a:t>
            </a:r>
          </a:p>
        </p:txBody>
      </p:sp>
      <p:sp>
        <p:nvSpPr>
          <p:cNvPr id="3" name="Freeform 3"/>
          <p:cNvSpPr/>
          <p:nvPr/>
        </p:nvSpPr>
        <p:spPr>
          <a:xfrm>
            <a:off x="8648191" y="224177"/>
            <a:ext cx="9132194" cy="9838646"/>
          </a:xfrm>
          <a:custGeom>
            <a:avLst/>
            <a:gdLst/>
            <a:ahLst/>
            <a:cxnLst/>
            <a:rect l="l" t="t" r="r" b="b"/>
            <a:pathLst>
              <a:path w="9132194" h="9838646">
                <a:moveTo>
                  <a:pt x="0" y="0"/>
                </a:moveTo>
                <a:lnTo>
                  <a:pt x="9132194" y="0"/>
                </a:lnTo>
                <a:lnTo>
                  <a:pt x="9132194" y="9838646"/>
                </a:lnTo>
                <a:lnTo>
                  <a:pt x="0" y="9838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571123"/>
            <a:ext cx="11332964" cy="1403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375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Agilidade que encanta, excelência que supreende!</a:t>
            </a:r>
          </a:p>
        </p:txBody>
      </p:sp>
      <p:sp>
        <p:nvSpPr>
          <p:cNvPr id="5" name="Freeform 5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47220" y="0"/>
            <a:ext cx="7640780" cy="10287000"/>
            <a:chOff x="0" y="0"/>
            <a:chExt cx="201238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2387" cy="2709333"/>
            </a:xfrm>
            <a:custGeom>
              <a:avLst/>
              <a:gdLst/>
              <a:ahLst/>
              <a:cxnLst/>
              <a:rect l="l" t="t" r="r" b="b"/>
              <a:pathLst>
                <a:path w="2012387" h="2709333">
                  <a:moveTo>
                    <a:pt x="0" y="0"/>
                  </a:moveTo>
                  <a:lnTo>
                    <a:pt x="2012387" y="0"/>
                  </a:lnTo>
                  <a:lnTo>
                    <a:pt x="20123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1238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6239">
            <a:off x="6254969" y="2286115"/>
            <a:ext cx="5778062" cy="5778062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2" y="0"/>
                </a:lnTo>
                <a:lnTo>
                  <a:pt x="5778062" y="5778063"/>
                </a:lnTo>
                <a:lnTo>
                  <a:pt x="0" y="577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82039" y="0"/>
            <a:ext cx="5171142" cy="4356687"/>
          </a:xfrm>
          <a:custGeom>
            <a:avLst/>
            <a:gdLst/>
            <a:ahLst/>
            <a:cxnLst/>
            <a:rect l="l" t="t" r="r" b="b"/>
            <a:pathLst>
              <a:path w="5171142" h="4356687">
                <a:moveTo>
                  <a:pt x="0" y="0"/>
                </a:moveTo>
                <a:lnTo>
                  <a:pt x="5171142" y="0"/>
                </a:lnTo>
                <a:lnTo>
                  <a:pt x="5171142" y="4356687"/>
                </a:lnTo>
                <a:lnTo>
                  <a:pt x="0" y="4356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98228" y="1633723"/>
            <a:ext cx="7845772" cy="872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emprega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pesquisa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de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satisfação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estruturada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para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coletar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avaliações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de 1 a 5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relacionadas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ao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prestado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aos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Tais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avaliações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são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obtidas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meio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de e-mails e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levam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consideração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qualidade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e a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satisfação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com a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solução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apresentada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resultados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diários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são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usados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para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implementar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melhorias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contínuas</a:t>
            </a:r>
            <a:r>
              <a:rPr lang="en-US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pt-BR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</a:rPr>
              <a:t>Atualmente, a pesquisa de satisfação apresenta uma pontuação de 1,7 (em uma escala de 5), enquanto no Reclame Aqui a nota é 6,6 (em uma escala de 10) e no </a:t>
            </a:r>
            <a:r>
              <a:rPr lang="pt-BR" sz="3141" dirty="0" err="1">
                <a:solidFill>
                  <a:srgbClr val="3B064D"/>
                </a:solidFill>
                <a:latin typeface="Questrial"/>
                <a:ea typeface="Questrial"/>
                <a:cs typeface="Questrial"/>
              </a:rPr>
              <a:t>Consumidor.Gov</a:t>
            </a:r>
            <a:r>
              <a:rPr lang="pt-BR" sz="3141" dirty="0">
                <a:solidFill>
                  <a:srgbClr val="3B064D"/>
                </a:solidFill>
                <a:latin typeface="Questrial"/>
                <a:ea typeface="Questrial"/>
                <a:cs typeface="Questrial"/>
              </a:rPr>
              <a:t> a pontuação é 2,3 (em uma escala de 5).</a:t>
            </a:r>
            <a:endParaRPr lang="en-US" sz="3141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72916" y="1228386"/>
            <a:ext cx="8766284" cy="189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Pesquisa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Satisfação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foi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implementada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em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ao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artigo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1º </a:t>
            </a:r>
          </a:p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da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Instrução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Normativa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BCB </a:t>
            </a:r>
          </a:p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nº 265/2022.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67492" y="4337637"/>
            <a:ext cx="7320508" cy="528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7"/>
              </a:lnSpc>
              <a:spcBef>
                <a:spcPct val="0"/>
              </a:spcBef>
            </a:pPr>
            <a:r>
              <a:rPr lang="en-US" sz="2443" b="1" dirty="0" err="1">
                <a:solidFill>
                  <a:srgbClr val="E7F6FF"/>
                </a:solidFill>
                <a:latin typeface="Garet Bold"/>
                <a:ea typeface="Garet Bold"/>
                <a:cs typeface="Garet Bold"/>
                <a:sym typeface="Garet Bold"/>
              </a:rPr>
              <a:t>Prazo</a:t>
            </a:r>
            <a:r>
              <a:rPr lang="en-US" sz="2443" b="1" dirty="0">
                <a:solidFill>
                  <a:srgbClr val="E7F6FF"/>
                </a:solidFill>
                <a:latin typeface="Garet Bold"/>
                <a:ea typeface="Garet Bold"/>
                <a:cs typeface="Garet Bold"/>
                <a:sym typeface="Garet Bold"/>
              </a:rPr>
              <a:t> de </a:t>
            </a:r>
            <a:r>
              <a:rPr lang="en-US" sz="2443" b="1" dirty="0" err="1">
                <a:solidFill>
                  <a:srgbClr val="E7F6FF"/>
                </a:solidFill>
                <a:latin typeface="Garet Bold"/>
                <a:ea typeface="Garet Bold"/>
                <a:cs typeface="Garet Bold"/>
                <a:sym typeface="Garet Bold"/>
              </a:rPr>
              <a:t>Resposta</a:t>
            </a:r>
            <a:r>
              <a:rPr lang="en-US" sz="2443" b="1" dirty="0">
                <a:solidFill>
                  <a:srgbClr val="E7F6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  <a:p>
            <a:pPr algn="ctr">
              <a:lnSpc>
                <a:spcPts val="3127"/>
              </a:lnSpc>
              <a:spcBef>
                <a:spcPct val="0"/>
              </a:spcBef>
            </a:pPr>
            <a:endParaRPr lang="en-US" sz="2443" b="1" dirty="0">
              <a:solidFill>
                <a:srgbClr val="E7F6FF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resolução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BCN 28/2020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determina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que o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prazo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resposta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para as </a:t>
            </a: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demandas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não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pode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ultrapassa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dez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dias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úteis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O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nosso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time de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apresenta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um tempo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médio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análise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de </a:t>
            </a:r>
            <a:r>
              <a:rPr lang="en-US" sz="2743" smtClean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4,4. </a:t>
            </a:r>
            <a:endParaRPr lang="en-US" sz="2743" dirty="0">
              <a:solidFill>
                <a:srgbClr val="E7F6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Buscamos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atender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nosso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com a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máxima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agilidade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respeito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humanização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ctr">
              <a:lnSpc>
                <a:spcPts val="3511"/>
              </a:lnSpc>
              <a:spcBef>
                <a:spcPct val="0"/>
              </a:spcBef>
            </a:pP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Temos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prazer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err="1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743" dirty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43" dirty="0" smtClean="0">
                <a:solidFill>
                  <a:srgbClr val="E7F6FF"/>
                </a:solidFill>
                <a:latin typeface="Questrial"/>
                <a:ea typeface="Questrial"/>
                <a:cs typeface="Questrial"/>
                <a:sym typeface="Questrial"/>
              </a:rPr>
              <a:t>server!</a:t>
            </a:r>
            <a:endParaRPr lang="en-US" sz="2743" dirty="0">
              <a:solidFill>
                <a:srgbClr val="E7F6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5109" y="647638"/>
            <a:ext cx="10647220" cy="73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</a:pPr>
            <a:r>
              <a:rPr lang="en-US" sz="4675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PESQUISA DE SATISFAÇÃO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989085" y="9717107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3"/>
                </a:lnTo>
                <a:lnTo>
                  <a:pt x="0" y="5698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55161" y="0"/>
            <a:ext cx="8632839" cy="10287000"/>
            <a:chOff x="0" y="0"/>
            <a:chExt cx="227366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3669" cy="2709333"/>
            </a:xfrm>
            <a:custGeom>
              <a:avLst/>
              <a:gdLst/>
              <a:ahLst/>
              <a:cxnLst/>
              <a:rect l="l" t="t" r="r" b="b"/>
              <a:pathLst>
                <a:path w="2273669" h="2709333">
                  <a:moveTo>
                    <a:pt x="0" y="0"/>
                  </a:moveTo>
                  <a:lnTo>
                    <a:pt x="2273669" y="0"/>
                  </a:lnTo>
                  <a:lnTo>
                    <a:pt x="22736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273669" cy="268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857505" y="711165"/>
            <a:ext cx="8228152" cy="8864669"/>
          </a:xfrm>
          <a:custGeom>
            <a:avLst/>
            <a:gdLst/>
            <a:ahLst/>
            <a:cxnLst/>
            <a:rect l="l" t="t" r="r" b="b"/>
            <a:pathLst>
              <a:path w="8228152" h="8864669">
                <a:moveTo>
                  <a:pt x="0" y="0"/>
                </a:moveTo>
                <a:lnTo>
                  <a:pt x="8228152" y="0"/>
                </a:lnTo>
                <a:lnTo>
                  <a:pt x="8228152" y="8864670"/>
                </a:lnTo>
                <a:lnTo>
                  <a:pt x="0" y="8864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4270" y="2548728"/>
            <a:ext cx="9144000" cy="737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3"/>
              </a:lnSpc>
            </a:pP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segundo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semestre de 2024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foi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um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período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grandes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conquistas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para a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onde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compromisso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incessante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transformar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desafios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oportunidades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foi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grande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destaque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Alinhados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com o manifesto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Grupo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183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, “com </a:t>
            </a:r>
            <a:r>
              <a:rPr lang="en-US" sz="2183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você</a:t>
            </a:r>
            <a:r>
              <a:rPr lang="en-US" sz="2183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você</a:t>
            </a:r>
            <a:r>
              <a:rPr lang="en-US" sz="2183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”,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reafirmamos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nossa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excelência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no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experiência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dos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3383"/>
              </a:lnSpc>
            </a:pPr>
            <a:endParaRPr lang="en-US" sz="2183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383"/>
              </a:lnSpc>
            </a:pP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Cada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seção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deste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documento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sublinha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nossos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esforços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para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garantir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ágil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eficiente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Nosso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objetivo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não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apenas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resolver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problemas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, mas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também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identificar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tratar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suas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causas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principais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proporcionando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melhorias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contínuas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nossos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serviços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3383"/>
              </a:lnSpc>
            </a:pPr>
            <a:endParaRPr lang="en-US" sz="2183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383"/>
              </a:lnSpc>
            </a:pP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Nos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termos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Resolução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CMN nº 4.860/2020,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Resolução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BCB nº 28/2020 e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Resolução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CVM nº 43/2021,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publicamos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presente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relatório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relativo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às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atividades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2183" dirty="0" err="1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 no </a:t>
            </a:r>
            <a:r>
              <a:rPr lang="en-US" sz="2183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2º </a:t>
            </a:r>
            <a:r>
              <a:rPr lang="en-US" sz="2183" dirty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semestre de </a:t>
            </a:r>
            <a:r>
              <a:rPr lang="en-US" sz="2183" dirty="0" smtClean="0">
                <a:solidFill>
                  <a:srgbClr val="3B064D"/>
                </a:solidFill>
                <a:latin typeface="Questrial"/>
                <a:ea typeface="Questrial"/>
                <a:cs typeface="Questrial"/>
                <a:sym typeface="Questrial"/>
              </a:rPr>
              <a:t>2024.</a:t>
            </a:r>
            <a:endParaRPr lang="en-US" sz="2183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383"/>
              </a:lnSpc>
            </a:pPr>
            <a:endParaRPr lang="en-US" sz="2183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383"/>
              </a:lnSpc>
            </a:pPr>
            <a:endParaRPr lang="en-US" sz="2183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383"/>
              </a:lnSpc>
            </a:pPr>
            <a:endParaRPr lang="en-US" sz="2183" dirty="0">
              <a:solidFill>
                <a:srgbClr val="3B064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296245"/>
            <a:ext cx="7267874" cy="74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8"/>
              </a:lnSpc>
            </a:pPr>
            <a:r>
              <a:rPr lang="en-US" sz="5304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APRESENTAÇÃO</a:t>
            </a:r>
          </a:p>
        </p:txBody>
      </p:sp>
      <p:sp>
        <p:nvSpPr>
          <p:cNvPr id="8" name="Freeform 8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28346" y="332108"/>
            <a:ext cx="7897854" cy="9622784"/>
          </a:xfrm>
          <a:custGeom>
            <a:avLst/>
            <a:gdLst/>
            <a:ahLst/>
            <a:cxnLst/>
            <a:rect l="l" t="t" r="r" b="b"/>
            <a:pathLst>
              <a:path w="7897854" h="9622784">
                <a:moveTo>
                  <a:pt x="0" y="0"/>
                </a:moveTo>
                <a:lnTo>
                  <a:pt x="7897854" y="0"/>
                </a:lnTo>
                <a:lnTo>
                  <a:pt x="7897854" y="9622784"/>
                </a:lnTo>
                <a:lnTo>
                  <a:pt x="0" y="9622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687450"/>
            <a:ext cx="598926" cy="613496"/>
          </a:xfrm>
          <a:custGeom>
            <a:avLst/>
            <a:gdLst/>
            <a:ahLst/>
            <a:cxnLst/>
            <a:rect l="l" t="t" r="r" b="b"/>
            <a:pathLst>
              <a:path w="598926" h="613496">
                <a:moveTo>
                  <a:pt x="0" y="0"/>
                </a:moveTo>
                <a:lnTo>
                  <a:pt x="598926" y="0"/>
                </a:lnTo>
                <a:lnTo>
                  <a:pt x="598926" y="613496"/>
                </a:lnTo>
                <a:lnTo>
                  <a:pt x="0" y="613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3838114"/>
            <a:ext cx="598926" cy="613496"/>
          </a:xfrm>
          <a:custGeom>
            <a:avLst/>
            <a:gdLst/>
            <a:ahLst/>
            <a:cxnLst/>
            <a:rect l="l" t="t" r="r" b="b"/>
            <a:pathLst>
              <a:path w="598926" h="613496">
                <a:moveTo>
                  <a:pt x="0" y="0"/>
                </a:moveTo>
                <a:lnTo>
                  <a:pt x="598926" y="0"/>
                </a:lnTo>
                <a:lnTo>
                  <a:pt x="598926" y="613496"/>
                </a:lnTo>
                <a:lnTo>
                  <a:pt x="0" y="613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5878412"/>
            <a:ext cx="598926" cy="613496"/>
          </a:xfrm>
          <a:custGeom>
            <a:avLst/>
            <a:gdLst/>
            <a:ahLst/>
            <a:cxnLst/>
            <a:rect l="l" t="t" r="r" b="b"/>
            <a:pathLst>
              <a:path w="598926" h="613496">
                <a:moveTo>
                  <a:pt x="0" y="0"/>
                </a:moveTo>
                <a:lnTo>
                  <a:pt x="598926" y="0"/>
                </a:lnTo>
                <a:lnTo>
                  <a:pt x="598926" y="613496"/>
                </a:lnTo>
                <a:lnTo>
                  <a:pt x="0" y="613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089626"/>
            <a:ext cx="598926" cy="613496"/>
          </a:xfrm>
          <a:custGeom>
            <a:avLst/>
            <a:gdLst/>
            <a:ahLst/>
            <a:cxnLst/>
            <a:rect l="l" t="t" r="r" b="b"/>
            <a:pathLst>
              <a:path w="598926" h="613496">
                <a:moveTo>
                  <a:pt x="0" y="0"/>
                </a:moveTo>
                <a:lnTo>
                  <a:pt x="598926" y="0"/>
                </a:lnTo>
                <a:lnTo>
                  <a:pt x="598926" y="613497"/>
                </a:lnTo>
                <a:lnTo>
                  <a:pt x="0" y="613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7626" y="560420"/>
            <a:ext cx="8323749" cy="8323749"/>
          </a:xfrm>
          <a:custGeom>
            <a:avLst/>
            <a:gdLst/>
            <a:ahLst/>
            <a:cxnLst/>
            <a:rect l="l" t="t" r="r" b="b"/>
            <a:pathLst>
              <a:path w="8323749" h="8323749">
                <a:moveTo>
                  <a:pt x="0" y="0"/>
                </a:moveTo>
                <a:lnTo>
                  <a:pt x="8323749" y="0"/>
                </a:lnTo>
                <a:lnTo>
                  <a:pt x="8323749" y="8323749"/>
                </a:lnTo>
                <a:lnTo>
                  <a:pt x="0" y="83237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4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546601" y="620079"/>
            <a:ext cx="4667101" cy="77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NOVAS AÇÕES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08503" y="1554935"/>
            <a:ext cx="1688262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6"/>
              </a:lnSpc>
            </a:pPr>
            <a:r>
              <a:rPr lang="en-US" sz="2400" b="1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CAPACITAÇÃO CONTÍNUA</a:t>
            </a:r>
          </a:p>
          <a:p>
            <a:pPr algn="l">
              <a:lnSpc>
                <a:spcPts val="3296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Treinamentos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Frequentes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: A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capacitação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fundamental para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garantir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padrões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elevados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Realizamos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treinamentos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periódicos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focados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ao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direitos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consumidor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normas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conduta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assegurando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nossa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equipe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esteja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sempre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atualizada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com as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necessidades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dos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6213" y="3653773"/>
            <a:ext cx="1654925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6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AÇÃO RÁPIDA E EFICIENTE EM SITUAÇÕES CRÍTICAS</a:t>
            </a:r>
          </a:p>
          <a:p>
            <a:pPr>
              <a:lnSpc>
                <a:spcPts val="3296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pt-BR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 se destaca na gestão de crises, buscando resolver rapidamente conflitos e insatisfações de clientes. Criamos planos de ação específicos para situações adversas, garantindo que os problemas sejam tratados de maneira eficaz e com a menor interrupção possível para a experiência do cliente.</a:t>
            </a:r>
            <a:endParaRPr lang="en-US" sz="2400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96213" y="5660103"/>
            <a:ext cx="16549250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6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PROCESSOS DE AUDITORIA INTERNA E CONFORMIDADE LEGAL</a:t>
            </a:r>
            <a:endParaRPr lang="pt-BR" sz="2400" b="1" dirty="0" smtClean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>
              <a:lnSpc>
                <a:spcPts val="3296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pt-BR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 cumpre rigorosamente com todas as exigências legais e regulatórias, garantindo que os processos de atendimento e resolução de demandas estejam alinhados com as normas estabelecidas. Realizamos auditorias periódicas e implementamos controles eficazes para assegurar o cumprimento das obrigações legais, além de manter os mais altos padrões de qualidade.</a:t>
            </a:r>
            <a:endParaRPr lang="en-US" sz="2400" dirty="0" smtClean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96213" y="8089626"/>
            <a:ext cx="16463055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6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ENVOLVIMENTO DA LIDERANÇA </a:t>
            </a:r>
          </a:p>
          <a:p>
            <a:pPr algn="l">
              <a:lnSpc>
                <a:spcPts val="3296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Interação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com a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Gestão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Garantimos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envolvimento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apoio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ativo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alta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liderança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A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liderança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comprometida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promove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cultura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organizacional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valoriza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o feedback dos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a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melhoria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contínua</a:t>
            </a:r>
            <a:r>
              <a:rPr lang="en-US" sz="2400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519228" y="9258300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89085" y="9717107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3"/>
                </a:lnTo>
                <a:lnTo>
                  <a:pt x="0" y="569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886" y="4000312"/>
            <a:ext cx="17892227" cy="224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</a:pPr>
            <a:endParaRPr dirty="0"/>
          </a:p>
          <a:p>
            <a:pPr algn="ctr">
              <a:lnSpc>
                <a:spcPts val="3552"/>
              </a:lnSpc>
            </a:pP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reputação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mais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 que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somente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imagem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Ela é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construção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feita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ao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longo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dos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anos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e é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composta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pela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percepção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vários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públicos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têm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empresa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reputação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um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componente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fundamental para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estabelecer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confiança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credibilidade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empresa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O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Grupo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valoriza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preocupa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com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seu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!!!</a:t>
            </a:r>
          </a:p>
          <a:p>
            <a:pPr algn="ctr">
              <a:lnSpc>
                <a:spcPts val="3552"/>
              </a:lnSpc>
              <a:spcBef>
                <a:spcPct val="0"/>
              </a:spcBef>
            </a:pP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Consórcio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entende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que o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nosso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maior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patrimônio</a:t>
            </a:r>
            <a:r>
              <a:rPr lang="en-US" sz="2775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06046" y="1000125"/>
            <a:ext cx="6075908" cy="5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2"/>
              </a:lnSpc>
              <a:spcBef>
                <a:spcPct val="0"/>
              </a:spcBef>
            </a:pPr>
            <a:r>
              <a:rPr lang="en-US" sz="3775" b="1">
                <a:solidFill>
                  <a:srgbClr val="21032B"/>
                </a:solidFill>
                <a:latin typeface="Garet Bold"/>
                <a:ea typeface="Garet Bold"/>
                <a:cs typeface="Garet Bold"/>
                <a:sym typeface="Garet Bold"/>
              </a:rPr>
              <a:t>CONSIDERAÇÕES FINAIS</a:t>
            </a:r>
          </a:p>
        </p:txBody>
      </p:sp>
      <p:sp>
        <p:nvSpPr>
          <p:cNvPr id="4" name="Freeform 4"/>
          <p:cNvSpPr/>
          <p:nvPr/>
        </p:nvSpPr>
        <p:spPr>
          <a:xfrm>
            <a:off x="10928346" y="332108"/>
            <a:ext cx="7897854" cy="9622784"/>
          </a:xfrm>
          <a:custGeom>
            <a:avLst/>
            <a:gdLst/>
            <a:ahLst/>
            <a:cxnLst/>
            <a:rect l="l" t="t" r="r" b="b"/>
            <a:pathLst>
              <a:path w="7897854" h="9622784">
                <a:moveTo>
                  <a:pt x="0" y="0"/>
                </a:moveTo>
                <a:lnTo>
                  <a:pt x="7897854" y="0"/>
                </a:lnTo>
                <a:lnTo>
                  <a:pt x="7897854" y="9622784"/>
                </a:lnTo>
                <a:lnTo>
                  <a:pt x="0" y="9622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1028700"/>
            <a:ext cx="8323749" cy="8323749"/>
          </a:xfrm>
          <a:custGeom>
            <a:avLst/>
            <a:gdLst/>
            <a:ahLst/>
            <a:cxnLst/>
            <a:rect l="l" t="t" r="r" b="b"/>
            <a:pathLst>
              <a:path w="8323749" h="8323749">
                <a:moveTo>
                  <a:pt x="0" y="0"/>
                </a:moveTo>
                <a:lnTo>
                  <a:pt x="8323749" y="0"/>
                </a:lnTo>
                <a:lnTo>
                  <a:pt x="8323749" y="8323749"/>
                </a:lnTo>
                <a:lnTo>
                  <a:pt x="0" y="8323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19228" y="9258300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89085" y="9717107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3"/>
                </a:lnTo>
                <a:lnTo>
                  <a:pt x="0" y="569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05" b="-5260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64784" y="4867087"/>
            <a:ext cx="5558433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2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OBRIGADO</a:t>
            </a:r>
            <a:r>
              <a:rPr lang="en-US" sz="7275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!</a:t>
            </a:r>
          </a:p>
        </p:txBody>
      </p:sp>
      <p:sp>
        <p:nvSpPr>
          <p:cNvPr id="4" name="Freeform 4"/>
          <p:cNvSpPr/>
          <p:nvPr/>
        </p:nvSpPr>
        <p:spPr>
          <a:xfrm>
            <a:off x="6060447" y="8849524"/>
            <a:ext cx="6167107" cy="817552"/>
          </a:xfrm>
          <a:custGeom>
            <a:avLst/>
            <a:gdLst/>
            <a:ahLst/>
            <a:cxnLst/>
            <a:rect l="l" t="t" r="r" b="b"/>
            <a:pathLst>
              <a:path w="6167107" h="817552">
                <a:moveTo>
                  <a:pt x="0" y="0"/>
                </a:moveTo>
                <a:lnTo>
                  <a:pt x="6167106" y="0"/>
                </a:lnTo>
                <a:lnTo>
                  <a:pt x="6167106" y="817552"/>
                </a:lnTo>
                <a:lnTo>
                  <a:pt x="0" y="817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57623" y="821167"/>
            <a:ext cx="7086439" cy="77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4"/>
              </a:lnSpc>
            </a:pPr>
            <a:r>
              <a:rPr lang="en-US" sz="5504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NOSSA HISTÓRIA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7623" y="1983739"/>
            <a:ext cx="7113516" cy="784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 o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objetivo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realizar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sonhos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seus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maneira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transparente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segura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Consórcio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tem, ao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longo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mais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30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anos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proporcionado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oportunidade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adquirir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variedade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serviços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 bens,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sempre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buscando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oferecer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um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plano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perfeito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para as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necessidades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dos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consorciados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 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Consórcio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oferece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modalidade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crédito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participantes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contribuem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mensalmente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com um valor 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prazo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pré-estabelecidos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formando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poupança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comum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 Vale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destacar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somos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reconhecidos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pelo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cumprimento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rigoroso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das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regras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diretrizes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estabelecidas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pelo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Banco Central. Sob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nossa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administração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grupos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formados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e, com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recursos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depositados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sonhos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consumo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dos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consorciados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realizados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meio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contemplações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que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podem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ocorrer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sorteio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ou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lance. Toda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essa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estrutura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opera com um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único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propósito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: 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satisfação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nossos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3"/>
          <p:cNvSpPr/>
          <p:nvPr/>
        </p:nvSpPr>
        <p:spPr>
          <a:xfrm>
            <a:off x="8382000" y="38100"/>
            <a:ext cx="9132194" cy="9838646"/>
          </a:xfrm>
          <a:custGeom>
            <a:avLst/>
            <a:gdLst/>
            <a:ahLst/>
            <a:cxnLst/>
            <a:rect l="l" t="t" r="r" b="b"/>
            <a:pathLst>
              <a:path w="9132194" h="9838646">
                <a:moveTo>
                  <a:pt x="0" y="0"/>
                </a:moveTo>
                <a:lnTo>
                  <a:pt x="9132194" y="0"/>
                </a:lnTo>
                <a:lnTo>
                  <a:pt x="9132194" y="9838646"/>
                </a:lnTo>
                <a:lnTo>
                  <a:pt x="0" y="98386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9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24697" y="-593103"/>
            <a:ext cx="17081560" cy="20826563"/>
          </a:xfrm>
          <a:custGeom>
            <a:avLst/>
            <a:gdLst/>
            <a:ahLst/>
            <a:cxnLst/>
            <a:rect l="l" t="t" r="r" b="b"/>
            <a:pathLst>
              <a:path w="17081560" h="20826563">
                <a:moveTo>
                  <a:pt x="0" y="0"/>
                </a:moveTo>
                <a:lnTo>
                  <a:pt x="17081560" y="0"/>
                </a:lnTo>
                <a:lnTo>
                  <a:pt x="17081560" y="20826563"/>
                </a:lnTo>
                <a:lnTo>
                  <a:pt x="0" y="20826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2416"/>
            </a:stretch>
          </a:blipFill>
        </p:spPr>
      </p:sp>
      <p:sp>
        <p:nvSpPr>
          <p:cNvPr id="3" name="Freeform 3"/>
          <p:cNvSpPr/>
          <p:nvPr/>
        </p:nvSpPr>
        <p:spPr>
          <a:xfrm rot="511124">
            <a:off x="-475562" y="1223323"/>
            <a:ext cx="8058798" cy="8058798"/>
          </a:xfrm>
          <a:custGeom>
            <a:avLst/>
            <a:gdLst/>
            <a:ahLst/>
            <a:cxnLst/>
            <a:rect l="l" t="t" r="r" b="b"/>
            <a:pathLst>
              <a:path w="8058798" h="8058798">
                <a:moveTo>
                  <a:pt x="0" y="0"/>
                </a:moveTo>
                <a:lnTo>
                  <a:pt x="8058798" y="0"/>
                </a:lnTo>
                <a:lnTo>
                  <a:pt x="8058798" y="8058798"/>
                </a:lnTo>
                <a:lnTo>
                  <a:pt x="0" y="805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135668" y="2019615"/>
            <a:ext cx="9778919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’” O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Grupo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possui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gestão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empresarial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pautada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valores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como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ética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equilíbrio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humildade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meritocracia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empreendedorismo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estabilidade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financeira,nunca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esquecendo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sua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responsabilidade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social e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preocupação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pelas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futuras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gerações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l">
              <a:lnSpc>
                <a:spcPts val="3409"/>
              </a:lnSpc>
            </a:pPr>
            <a:endParaRPr lang="en-US" sz="2199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409"/>
              </a:lnSpc>
            </a:pP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Contamos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com 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tradição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credibilidade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empresa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familiar 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 100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anos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atuação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no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mercado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sempre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focada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um 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excelente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de forma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ágil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prática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l">
              <a:lnSpc>
                <a:spcPts val="3409"/>
              </a:lnSpc>
            </a:pPr>
            <a:endParaRPr lang="en-US" sz="2199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409"/>
              </a:lnSpc>
            </a:pP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valorização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seus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colaboradores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faz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 que a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esteja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entre as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melhores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empresas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para se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trabalhar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l">
              <a:lnSpc>
                <a:spcPts val="3409"/>
              </a:lnSpc>
            </a:pPr>
            <a:endParaRPr lang="en-US" sz="2199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409"/>
              </a:lnSpc>
            </a:pP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Alinhada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cada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vez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mais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com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seus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parceiros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fornecedores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 a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busca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contínua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evolução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práticas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gestão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governança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sempre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com o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objetivo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199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garantir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sucessivos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avanços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 um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crescimento</a:t>
            </a:r>
            <a:r>
              <a:rPr lang="en-US" sz="2199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199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sustentável</a:t>
            </a:r>
            <a:r>
              <a:rPr lang="en-US" sz="2199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.”</a:t>
            </a:r>
          </a:p>
          <a:p>
            <a:pPr algn="l">
              <a:lnSpc>
                <a:spcPts val="4184"/>
              </a:lnSpc>
            </a:pPr>
            <a:endParaRPr lang="en-US" sz="2199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41112" y="475045"/>
            <a:ext cx="6611076" cy="9336911"/>
            <a:chOff x="0" y="0"/>
            <a:chExt cx="3267456" cy="46146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67456" cy="4618736"/>
            </a:xfrm>
            <a:custGeom>
              <a:avLst/>
              <a:gdLst/>
              <a:ahLst/>
              <a:cxnLst/>
              <a:rect l="l" t="t" r="r" b="b"/>
              <a:pathLst>
                <a:path w="3267456" h="4618736">
                  <a:moveTo>
                    <a:pt x="3267456" y="4618736"/>
                  </a:moveTo>
                  <a:lnTo>
                    <a:pt x="0" y="4618736"/>
                  </a:lnTo>
                  <a:lnTo>
                    <a:pt x="0" y="0"/>
                  </a:lnTo>
                  <a:lnTo>
                    <a:pt x="3267456" y="0"/>
                  </a:lnTo>
                  <a:lnTo>
                    <a:pt x="3267456" y="4618736"/>
                  </a:lnTo>
                  <a:close/>
                </a:path>
              </a:pathLst>
            </a:custGeom>
            <a:blipFill>
              <a:blip r:embed="rId4"/>
              <a:stretch>
                <a:fillRect l="-4" r="-4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61416">
              <a:off x="25545" y="20926"/>
              <a:ext cx="3204623" cy="3647018"/>
            </a:xfrm>
            <a:custGeom>
              <a:avLst/>
              <a:gdLst/>
              <a:ahLst/>
              <a:cxnLst/>
              <a:rect l="l" t="t" r="r" b="b"/>
              <a:pathLst>
                <a:path w="3204623" h="3647018">
                  <a:moveTo>
                    <a:pt x="3204623" y="90950"/>
                  </a:moveTo>
                  <a:lnTo>
                    <a:pt x="3105110" y="3647018"/>
                  </a:lnTo>
                  <a:lnTo>
                    <a:pt x="0" y="3557140"/>
                  </a:lnTo>
                  <a:lnTo>
                    <a:pt x="91744" y="0"/>
                  </a:lnTo>
                  <a:lnTo>
                    <a:pt x="3204623" y="90950"/>
                  </a:lnTo>
                  <a:close/>
                </a:path>
              </a:pathLst>
            </a:custGeom>
            <a:blipFill>
              <a:blip r:embed="rId5"/>
              <a:stretch>
                <a:fillRect l="-35512" r="-35512" b="-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135668" y="1020645"/>
            <a:ext cx="10284923" cy="62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4"/>
              </a:lnSpc>
            </a:pPr>
            <a:r>
              <a:rPr lang="en-US" sz="4504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PALAVRA DO CEO GRUPO ZEMA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67749" y="8854439"/>
            <a:ext cx="9778919" cy="154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279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Romero Zema</a:t>
            </a:r>
          </a:p>
          <a:p>
            <a:pPr algn="l">
              <a:lnSpc>
                <a:spcPts val="3719"/>
              </a:lnSpc>
            </a:pPr>
            <a:r>
              <a:rPr lang="en-US" sz="23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Ceo do Grupo Zema</a:t>
            </a:r>
          </a:p>
          <a:p>
            <a:pPr algn="l">
              <a:lnSpc>
                <a:spcPts val="4494"/>
              </a:lnSpc>
            </a:pPr>
            <a:endParaRPr lang="en-US" sz="2399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5364" y="5768145"/>
            <a:ext cx="3347764" cy="556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99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MISSÃO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0" y="104775"/>
            <a:ext cx="18288000" cy="4184143"/>
            <a:chOff x="0" y="0"/>
            <a:chExt cx="4379928" cy="10020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9928" cy="1002091"/>
            </a:xfrm>
            <a:custGeom>
              <a:avLst/>
              <a:gdLst/>
              <a:ahLst/>
              <a:cxnLst/>
              <a:rect l="l" t="t" r="r" b="b"/>
              <a:pathLst>
                <a:path w="4379928" h="1002091">
                  <a:moveTo>
                    <a:pt x="0" y="0"/>
                  </a:moveTo>
                  <a:lnTo>
                    <a:pt x="4379928" y="0"/>
                  </a:lnTo>
                  <a:lnTo>
                    <a:pt x="4379928" y="1002091"/>
                  </a:lnTo>
                  <a:lnTo>
                    <a:pt x="0" y="10020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379928" cy="973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879770" y="5444964"/>
            <a:ext cx="17522129" cy="4268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23900" y="5143500"/>
            <a:ext cx="602927" cy="6029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415681" y="5191887"/>
            <a:ext cx="602927" cy="60292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104125" y="5143500"/>
            <a:ext cx="602927" cy="60292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152274" y="5117593"/>
            <a:ext cx="602927" cy="60292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0" y="751848"/>
            <a:ext cx="8506452" cy="8506452"/>
          </a:xfrm>
          <a:custGeom>
            <a:avLst/>
            <a:gdLst/>
            <a:ahLst/>
            <a:cxnLst/>
            <a:rect l="l" t="t" r="r" b="b"/>
            <a:pathLst>
              <a:path w="8506452" h="8506452">
                <a:moveTo>
                  <a:pt x="0" y="0"/>
                </a:moveTo>
                <a:lnTo>
                  <a:pt x="8506452" y="0"/>
                </a:lnTo>
                <a:lnTo>
                  <a:pt x="8506452" y="8506452"/>
                </a:lnTo>
                <a:lnTo>
                  <a:pt x="0" y="8506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104125" y="328877"/>
            <a:ext cx="8355480" cy="10180358"/>
          </a:xfrm>
          <a:custGeom>
            <a:avLst/>
            <a:gdLst/>
            <a:ahLst/>
            <a:cxnLst/>
            <a:rect l="l" t="t" r="r" b="b"/>
            <a:pathLst>
              <a:path w="8355480" h="10180358">
                <a:moveTo>
                  <a:pt x="0" y="0"/>
                </a:moveTo>
                <a:lnTo>
                  <a:pt x="8355481" y="0"/>
                </a:lnTo>
                <a:lnTo>
                  <a:pt x="8355481" y="10180358"/>
                </a:lnTo>
                <a:lnTo>
                  <a:pt x="0" y="10180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599710" y="6562400"/>
            <a:ext cx="4376034" cy="141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5"/>
              </a:lnSpc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Entender as mudanças sociais, comportamentais e econômicas para inovar e facilitar a vida das pessoas.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99710" y="5975661"/>
            <a:ext cx="33477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49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VISÃO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04125" y="6522776"/>
            <a:ext cx="4143397" cy="212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Coragem com energia </a:t>
            </a:r>
          </a:p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Ser simples</a:t>
            </a:r>
          </a:p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Trabalho</a:t>
            </a:r>
          </a:p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Ética</a:t>
            </a:r>
          </a:p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Transparencia</a:t>
            </a:r>
          </a:p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Construir Pessoas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74056" y="5931719"/>
            <a:ext cx="33477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49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VALORES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152704" y="6429050"/>
            <a:ext cx="3944488" cy="106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Prover acesso</a:t>
            </a:r>
          </a:p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Ter atitude positiva</a:t>
            </a:r>
          </a:p>
          <a:p>
            <a:pPr marL="474976" lvl="1" indent="-237488" algn="l">
              <a:lnSpc>
                <a:spcPts val="2815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Dinamismo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343512" y="5842440"/>
            <a:ext cx="3944488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49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COMPROMISSO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3741" y="6522776"/>
            <a:ext cx="3830827" cy="106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5"/>
              </a:lnSpc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Agir: Perceber, entender e oferecer o quanto antes o que as pessoas precisam</a:t>
            </a:r>
          </a:p>
        </p:txBody>
      </p:sp>
      <p:sp>
        <p:nvSpPr>
          <p:cNvPr id="28" name="Freeform 28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000">
            <a:off x="-53360" y="-95472"/>
            <a:ext cx="18394721" cy="10477944"/>
          </a:xfrm>
          <a:custGeom>
            <a:avLst/>
            <a:gdLst/>
            <a:ahLst/>
            <a:cxnLst/>
            <a:rect l="l" t="t" r="r" b="b"/>
            <a:pathLst>
              <a:path w="18394721" h="10477944">
                <a:moveTo>
                  <a:pt x="107723" y="0"/>
                </a:moveTo>
                <a:lnTo>
                  <a:pt x="18394720" y="191508"/>
                </a:lnTo>
                <a:lnTo>
                  <a:pt x="18286997" y="10477944"/>
                </a:lnTo>
                <a:lnTo>
                  <a:pt x="0" y="10286436"/>
                </a:lnTo>
                <a:lnTo>
                  <a:pt x="107723" y="0"/>
                </a:lnTo>
                <a:close/>
              </a:path>
            </a:pathLst>
          </a:custGeom>
          <a:blipFill>
            <a:blip r:embed="rId2"/>
            <a:stretch>
              <a:fillRect l="-1" t="-130415" r="-4742" b="-16450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76126" y="6237907"/>
            <a:ext cx="7267874" cy="107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7704" b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A OUVIDORIA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11224" y="7478355"/>
            <a:ext cx="8797677" cy="56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Ouvir com atenção, agir com foco no cliente!</a:t>
            </a:r>
          </a:p>
        </p:txBody>
      </p:sp>
      <p:sp>
        <p:nvSpPr>
          <p:cNvPr id="5" name="Freeform 5"/>
          <p:cNvSpPr/>
          <p:nvPr/>
        </p:nvSpPr>
        <p:spPr>
          <a:xfrm>
            <a:off x="13008351" y="9258300"/>
            <a:ext cx="5038876" cy="667987"/>
          </a:xfrm>
          <a:custGeom>
            <a:avLst/>
            <a:gdLst/>
            <a:ahLst/>
            <a:cxnLst/>
            <a:rect l="l" t="t" r="r" b="b"/>
            <a:pathLst>
              <a:path w="5038876" h="667987">
                <a:moveTo>
                  <a:pt x="0" y="0"/>
                </a:moveTo>
                <a:lnTo>
                  <a:pt x="5038876" y="0"/>
                </a:lnTo>
                <a:lnTo>
                  <a:pt x="5038876" y="667987"/>
                </a:lnTo>
                <a:lnTo>
                  <a:pt x="0" y="667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0621" y="-514636"/>
            <a:ext cx="13148004" cy="11316273"/>
            <a:chOff x="0" y="0"/>
            <a:chExt cx="811564" cy="698500"/>
          </a:xfrm>
        </p:grpSpPr>
        <p:sp>
          <p:nvSpPr>
            <p:cNvPr id="3" name="Freeform 3"/>
            <p:cNvSpPr/>
            <p:nvPr/>
          </p:nvSpPr>
          <p:spPr>
            <a:xfrm>
              <a:off x="3392" y="0"/>
              <a:ext cx="804780" cy="698500"/>
            </a:xfrm>
            <a:custGeom>
              <a:avLst/>
              <a:gdLst/>
              <a:ahLst/>
              <a:cxnLst/>
              <a:rect l="l" t="t" r="r" b="b"/>
              <a:pathLst>
                <a:path w="804780" h="698500">
                  <a:moveTo>
                    <a:pt x="799289" y="364519"/>
                  </a:moveTo>
                  <a:lnTo>
                    <a:pt x="613856" y="683231"/>
                  </a:lnTo>
                  <a:cubicBezTo>
                    <a:pt x="608356" y="692685"/>
                    <a:pt x="598244" y="698500"/>
                    <a:pt x="587307" y="698500"/>
                  </a:cubicBezTo>
                  <a:lnTo>
                    <a:pt x="217473" y="698500"/>
                  </a:lnTo>
                  <a:cubicBezTo>
                    <a:pt x="206536" y="698500"/>
                    <a:pt x="196424" y="692685"/>
                    <a:pt x="190924" y="683231"/>
                  </a:cubicBezTo>
                  <a:lnTo>
                    <a:pt x="5492" y="364519"/>
                  </a:lnTo>
                  <a:cubicBezTo>
                    <a:pt x="0" y="355080"/>
                    <a:pt x="0" y="343420"/>
                    <a:pt x="5492" y="333981"/>
                  </a:cubicBezTo>
                  <a:lnTo>
                    <a:pt x="190924" y="15269"/>
                  </a:lnTo>
                  <a:cubicBezTo>
                    <a:pt x="196424" y="5815"/>
                    <a:pt x="206536" y="0"/>
                    <a:pt x="217473" y="0"/>
                  </a:cubicBezTo>
                  <a:lnTo>
                    <a:pt x="587307" y="0"/>
                  </a:lnTo>
                  <a:cubicBezTo>
                    <a:pt x="598244" y="0"/>
                    <a:pt x="608356" y="5815"/>
                    <a:pt x="613856" y="15269"/>
                  </a:cubicBezTo>
                  <a:lnTo>
                    <a:pt x="799289" y="333981"/>
                  </a:lnTo>
                  <a:cubicBezTo>
                    <a:pt x="804780" y="343420"/>
                    <a:pt x="804780" y="355080"/>
                    <a:pt x="799289" y="364519"/>
                  </a:cubicBezTo>
                  <a:close/>
                </a:path>
              </a:pathLst>
            </a:custGeom>
            <a:solidFill>
              <a:srgbClr val="8B23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66675"/>
              <a:ext cx="582964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470729" y="-2001169"/>
            <a:ext cx="13708112" cy="11783448"/>
            <a:chOff x="0" y="0"/>
            <a:chExt cx="812800" cy="698680"/>
          </a:xfrm>
        </p:grpSpPr>
        <p:sp>
          <p:nvSpPr>
            <p:cNvPr id="6" name="Freeform 6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-2285346" y="1028700"/>
            <a:ext cx="9413926" cy="8601975"/>
          </a:xfrm>
          <a:custGeom>
            <a:avLst/>
            <a:gdLst/>
            <a:ahLst/>
            <a:cxnLst/>
            <a:rect l="l" t="t" r="r" b="b"/>
            <a:pathLst>
              <a:path w="9413926" h="8601975">
                <a:moveTo>
                  <a:pt x="0" y="0"/>
                </a:moveTo>
                <a:lnTo>
                  <a:pt x="9413926" y="0"/>
                </a:lnTo>
                <a:lnTo>
                  <a:pt x="9413926" y="8601975"/>
                </a:lnTo>
                <a:lnTo>
                  <a:pt x="0" y="860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2285346" y="1403295"/>
            <a:ext cx="9137786" cy="7852785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9453A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53639" y="8160918"/>
            <a:ext cx="4883744" cy="4273276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21032B">
                <a:alpha val="8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1292327" y="-1243004"/>
            <a:ext cx="5411817" cy="2124138"/>
          </a:xfrm>
          <a:custGeom>
            <a:avLst/>
            <a:gdLst/>
            <a:ahLst/>
            <a:cxnLst/>
            <a:rect l="l" t="t" r="r" b="b"/>
            <a:pathLst>
              <a:path w="5411817" h="2124138">
                <a:moveTo>
                  <a:pt x="0" y="0"/>
                </a:moveTo>
                <a:lnTo>
                  <a:pt x="5411817" y="0"/>
                </a:lnTo>
                <a:lnTo>
                  <a:pt x="5411817" y="2124138"/>
                </a:lnTo>
                <a:lnTo>
                  <a:pt x="0" y="2124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10800000">
            <a:off x="4119490" y="-809979"/>
            <a:ext cx="3352042" cy="2933037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21032B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841892" y="1757243"/>
            <a:ext cx="8250879" cy="7144889"/>
            <a:chOff x="0" y="0"/>
            <a:chExt cx="4282440" cy="3708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t="-18065" b="-87302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8612094" y="743676"/>
            <a:ext cx="8323749" cy="8323749"/>
          </a:xfrm>
          <a:custGeom>
            <a:avLst/>
            <a:gdLst/>
            <a:ahLst/>
            <a:cxnLst/>
            <a:rect l="l" t="t" r="r" b="b"/>
            <a:pathLst>
              <a:path w="8323749" h="8323749">
                <a:moveTo>
                  <a:pt x="0" y="0"/>
                </a:moveTo>
                <a:lnTo>
                  <a:pt x="8323749" y="0"/>
                </a:lnTo>
                <a:lnTo>
                  <a:pt x="8323749" y="8323749"/>
                </a:lnTo>
                <a:lnTo>
                  <a:pt x="0" y="8323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946088" y="9219512"/>
            <a:ext cx="3640931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2699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Daniella Carvalho</a:t>
            </a:r>
          </a:p>
          <a:p>
            <a:pPr algn="ctr">
              <a:lnSpc>
                <a:spcPts val="2943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Coordenadora de Ouvidoria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12094" y="1384245"/>
            <a:ext cx="8309372" cy="702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‘’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Trabalhar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no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departamento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desafiador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3141"/>
              </a:lnSpc>
            </a:pP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gratificante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Nossa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principal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missão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atuar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intermediários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entre a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empresa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seus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colaboradores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stakeholders,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ouvindo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registrando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</a:t>
            </a:r>
          </a:p>
          <a:p>
            <a:pPr algn="ctr">
              <a:lnSpc>
                <a:spcPts val="3141"/>
              </a:lnSpc>
            </a:pP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resolvendo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reclamações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sugestões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elogios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maneira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justa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eficiente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Esse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trabalho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exige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habilidades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comunicação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empatia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resolução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conflitos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além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postura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ética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imparcial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ctr">
              <a:lnSpc>
                <a:spcPts val="3141"/>
              </a:lnSpc>
            </a:pPr>
            <a:endParaRPr lang="en-US" sz="2454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>
              <a:lnSpc>
                <a:spcPts val="3141"/>
              </a:lnSpc>
            </a:pP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tem um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papel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estratégico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ao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identificar</a:t>
            </a:r>
            <a:endParaRPr lang="en-US" sz="2454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>
              <a:lnSpc>
                <a:spcPts val="3141"/>
              </a:lnSpc>
            </a:pP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padrões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feedbacks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recebidos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contribuindo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para a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melhoria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contínua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produtos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serviços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processos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internos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organização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Além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disso,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lidamos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com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situações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delicadas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de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diferentes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perspectivas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o </a:t>
            </a:r>
          </a:p>
          <a:p>
            <a:pPr algn="ctr">
              <a:lnSpc>
                <a:spcPts val="3141"/>
              </a:lnSpc>
            </a:pP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que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exige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escuta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ativa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capacidade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adaptação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resumo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o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trabalho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uma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oportunidade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</a:p>
          <a:p>
            <a:pPr algn="ctr">
              <a:lnSpc>
                <a:spcPts val="3141"/>
              </a:lnSpc>
            </a:pP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fazer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diferença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promovendo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um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ambiente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mais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eficiente</a:t>
            </a:r>
            <a:endParaRPr lang="en-US" sz="2454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>
              <a:lnSpc>
                <a:spcPts val="3141"/>
              </a:lnSpc>
            </a:pP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alinhado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às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necessidades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nosso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2454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público</a:t>
            </a:r>
            <a:r>
              <a:rPr lang="en-US" sz="2454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.’’</a:t>
            </a:r>
          </a:p>
        </p:txBody>
      </p:sp>
      <p:sp>
        <p:nvSpPr>
          <p:cNvPr id="24" name="Freeform 24"/>
          <p:cNvSpPr/>
          <p:nvPr/>
        </p:nvSpPr>
        <p:spPr>
          <a:xfrm>
            <a:off x="15003376" y="8902132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094843" y="9630675"/>
            <a:ext cx="3193157" cy="423306"/>
          </a:xfrm>
          <a:custGeom>
            <a:avLst/>
            <a:gdLst/>
            <a:ahLst/>
            <a:cxnLst/>
            <a:rect l="l" t="t" r="r" b="b"/>
            <a:pathLst>
              <a:path w="3193157" h="423306">
                <a:moveTo>
                  <a:pt x="0" y="0"/>
                </a:moveTo>
                <a:lnTo>
                  <a:pt x="3193157" y="0"/>
                </a:lnTo>
                <a:lnTo>
                  <a:pt x="3193157" y="423306"/>
                </a:lnTo>
                <a:lnTo>
                  <a:pt x="0" y="4233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08639" y="7158250"/>
            <a:ext cx="12063718" cy="4297700"/>
          </a:xfrm>
          <a:custGeom>
            <a:avLst/>
            <a:gdLst/>
            <a:ahLst/>
            <a:cxnLst/>
            <a:rect l="l" t="t" r="r" b="b"/>
            <a:pathLst>
              <a:path w="12063718" h="4297700">
                <a:moveTo>
                  <a:pt x="0" y="0"/>
                </a:moveTo>
                <a:lnTo>
                  <a:pt x="12063718" y="0"/>
                </a:lnTo>
                <a:lnTo>
                  <a:pt x="12063718" y="4297700"/>
                </a:lnTo>
                <a:lnTo>
                  <a:pt x="0" y="429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108639" y="4031539"/>
            <a:ext cx="2762925" cy="2718616"/>
            <a:chOff x="0" y="0"/>
            <a:chExt cx="82604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6047" cy="812800"/>
            </a:xfrm>
            <a:custGeom>
              <a:avLst/>
              <a:gdLst/>
              <a:ahLst/>
              <a:cxnLst/>
              <a:rect l="l" t="t" r="r" b="b"/>
              <a:pathLst>
                <a:path w="826047" h="812800">
                  <a:moveTo>
                    <a:pt x="413024" y="0"/>
                  </a:moveTo>
                  <a:cubicBezTo>
                    <a:pt x="184917" y="0"/>
                    <a:pt x="0" y="181951"/>
                    <a:pt x="0" y="406400"/>
                  </a:cubicBezTo>
                  <a:cubicBezTo>
                    <a:pt x="0" y="630849"/>
                    <a:pt x="184917" y="812800"/>
                    <a:pt x="413024" y="812800"/>
                  </a:cubicBezTo>
                  <a:cubicBezTo>
                    <a:pt x="641130" y="812800"/>
                    <a:pt x="826047" y="630849"/>
                    <a:pt x="826047" y="406400"/>
                  </a:cubicBezTo>
                  <a:cubicBezTo>
                    <a:pt x="826047" y="181951"/>
                    <a:pt x="641130" y="0"/>
                    <a:pt x="413024" y="0"/>
                  </a:cubicBez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7442" y="104775"/>
              <a:ext cx="671163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14288" y="1028700"/>
            <a:ext cx="2777341" cy="2764879"/>
            <a:chOff x="0" y="0"/>
            <a:chExt cx="81646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6464" cy="812800"/>
            </a:xfrm>
            <a:custGeom>
              <a:avLst/>
              <a:gdLst/>
              <a:ahLst/>
              <a:cxnLst/>
              <a:rect l="l" t="t" r="r" b="b"/>
              <a:pathLst>
                <a:path w="816464" h="812800">
                  <a:moveTo>
                    <a:pt x="408232" y="0"/>
                  </a:moveTo>
                  <a:cubicBezTo>
                    <a:pt x="182772" y="0"/>
                    <a:pt x="0" y="181951"/>
                    <a:pt x="0" y="406400"/>
                  </a:cubicBezTo>
                  <a:cubicBezTo>
                    <a:pt x="0" y="630849"/>
                    <a:pt x="182772" y="812800"/>
                    <a:pt x="408232" y="812800"/>
                  </a:cubicBezTo>
                  <a:cubicBezTo>
                    <a:pt x="633692" y="812800"/>
                    <a:pt x="816464" y="630849"/>
                    <a:pt x="816464" y="406400"/>
                  </a:cubicBezTo>
                  <a:cubicBezTo>
                    <a:pt x="816464" y="181951"/>
                    <a:pt x="633692" y="0"/>
                    <a:pt x="408232" y="0"/>
                  </a:cubicBez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543" y="104775"/>
              <a:ext cx="663377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28889" y="3813420"/>
            <a:ext cx="2792458" cy="279245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765915" y="4426433"/>
            <a:ext cx="1448373" cy="1928826"/>
          </a:xfrm>
          <a:custGeom>
            <a:avLst/>
            <a:gdLst/>
            <a:ahLst/>
            <a:cxnLst/>
            <a:rect l="l" t="t" r="r" b="b"/>
            <a:pathLst>
              <a:path w="1448373" h="1928826">
                <a:moveTo>
                  <a:pt x="0" y="0"/>
                </a:moveTo>
                <a:lnTo>
                  <a:pt x="1448373" y="0"/>
                </a:lnTo>
                <a:lnTo>
                  <a:pt x="1448373" y="1928827"/>
                </a:lnTo>
                <a:lnTo>
                  <a:pt x="0" y="1928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41422" y="4277897"/>
            <a:ext cx="2167393" cy="1731205"/>
          </a:xfrm>
          <a:custGeom>
            <a:avLst/>
            <a:gdLst/>
            <a:ahLst/>
            <a:cxnLst/>
            <a:rect l="l" t="t" r="r" b="b"/>
            <a:pathLst>
              <a:path w="2167393" h="1731205">
                <a:moveTo>
                  <a:pt x="0" y="0"/>
                </a:moveTo>
                <a:lnTo>
                  <a:pt x="2167393" y="0"/>
                </a:lnTo>
                <a:lnTo>
                  <a:pt x="2167393" y="1731206"/>
                </a:lnTo>
                <a:lnTo>
                  <a:pt x="0" y="1731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685067" y="1493248"/>
            <a:ext cx="1835784" cy="1835784"/>
          </a:xfrm>
          <a:custGeom>
            <a:avLst/>
            <a:gdLst/>
            <a:ahLst/>
            <a:cxnLst/>
            <a:rect l="l" t="t" r="r" b="b"/>
            <a:pathLst>
              <a:path w="1835784" h="1835784">
                <a:moveTo>
                  <a:pt x="0" y="0"/>
                </a:moveTo>
                <a:lnTo>
                  <a:pt x="1835784" y="0"/>
                </a:lnTo>
                <a:lnTo>
                  <a:pt x="1835784" y="1835783"/>
                </a:lnTo>
                <a:lnTo>
                  <a:pt x="0" y="1835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-4553110" y="2315414"/>
            <a:ext cx="20068803" cy="10962584"/>
          </a:xfrm>
          <a:custGeom>
            <a:avLst/>
            <a:gdLst/>
            <a:ahLst/>
            <a:cxnLst/>
            <a:rect l="l" t="t" r="r" b="b"/>
            <a:pathLst>
              <a:path w="20068803" h="10962584">
                <a:moveTo>
                  <a:pt x="0" y="0"/>
                </a:moveTo>
                <a:lnTo>
                  <a:pt x="20068803" y="0"/>
                </a:lnTo>
                <a:lnTo>
                  <a:pt x="20068803" y="10962583"/>
                </a:lnTo>
                <a:lnTo>
                  <a:pt x="0" y="10962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41521" y="1827558"/>
            <a:ext cx="7479541" cy="7479541"/>
          </a:xfrm>
          <a:custGeom>
            <a:avLst/>
            <a:gdLst/>
            <a:ahLst/>
            <a:cxnLst/>
            <a:rect l="l" t="t" r="r" b="b"/>
            <a:pathLst>
              <a:path w="7479541" h="7479541">
                <a:moveTo>
                  <a:pt x="0" y="0"/>
                </a:moveTo>
                <a:lnTo>
                  <a:pt x="7479542" y="0"/>
                </a:lnTo>
                <a:lnTo>
                  <a:pt x="7479542" y="7479542"/>
                </a:lnTo>
                <a:lnTo>
                  <a:pt x="0" y="74795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4000"/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296799" y="613395"/>
            <a:ext cx="11556182" cy="147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8"/>
              </a:lnSpc>
            </a:pPr>
            <a:r>
              <a:rPr lang="en-US" sz="5304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CONVERTENDO FEEDBACK EM</a:t>
            </a:r>
            <a:r>
              <a:rPr lang="en-US" sz="5304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5304" b="1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EVOLUÇÃO CONTÍNUA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1702" y="2344464"/>
            <a:ext cx="9179179" cy="791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9"/>
              </a:lnSpc>
            </a:pP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Consórcio</a:t>
            </a:r>
            <a:r>
              <a:rPr lang="en-US" sz="1999" dirty="0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tem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principal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objetivo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receber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tratar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de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maneira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justa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imparcial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todas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as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manifestações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recebidas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Isso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inclui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reclamações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solicitações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denúncias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sugestões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elogios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não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ficaram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satisfeitos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com 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solução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apresentada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pelos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canais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primários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Este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processo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essencial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para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garantir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um canal de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comunicação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transparente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confiável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entre a </a:t>
            </a:r>
            <a:r>
              <a:rPr lang="en-US" sz="1999" dirty="0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Administradora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seus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usuários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3099"/>
              </a:lnSpc>
            </a:pPr>
            <a:endParaRPr lang="en-US" sz="1999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>
              <a:lnSpc>
                <a:spcPts val="3099"/>
              </a:lnSpc>
            </a:pP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estrutura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cuidadosamente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projetada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para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estar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sintonia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com 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natureza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complexidade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dos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produtos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serviços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atividades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processos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sistemas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 Administradora. Ela opera de forma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independente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das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unidades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executoras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 Administradora,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estando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sob 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responsabilidade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Diretor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Presidente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com um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lhe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subordinado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3099"/>
              </a:lnSpc>
            </a:pPr>
            <a:endParaRPr lang="en-US" sz="1999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>
              <a:lnSpc>
                <a:spcPts val="3099"/>
              </a:lnSpc>
            </a:pP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atua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um canal de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última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instância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oferecendo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tratamento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formal para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questões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não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foram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resolvidas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pelos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canais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primários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Como um canal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independente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Grupo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Zema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desempenha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um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papel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mediador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sempre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com o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intuito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promover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qualidade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comunicação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fortalecer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laços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confiança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colaboração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mútua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entre a Administradora e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seus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9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19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2789"/>
              </a:lnSpc>
            </a:pPr>
            <a:endParaRPr lang="en-US" sz="1999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3685067" y="9001075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122499" y="9630675"/>
            <a:ext cx="4165501" cy="552206"/>
          </a:xfrm>
          <a:custGeom>
            <a:avLst/>
            <a:gdLst/>
            <a:ahLst/>
            <a:cxnLst/>
            <a:rect l="l" t="t" r="r" b="b"/>
            <a:pathLst>
              <a:path w="4165501" h="552206">
                <a:moveTo>
                  <a:pt x="0" y="0"/>
                </a:moveTo>
                <a:lnTo>
                  <a:pt x="4165501" y="0"/>
                </a:lnTo>
                <a:lnTo>
                  <a:pt x="4165501" y="552206"/>
                </a:lnTo>
                <a:lnTo>
                  <a:pt x="0" y="5522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81184" y="9633453"/>
            <a:ext cx="1062816" cy="918008"/>
          </a:xfrm>
          <a:custGeom>
            <a:avLst/>
            <a:gdLst/>
            <a:ahLst/>
            <a:cxnLst/>
            <a:rect l="l" t="t" r="r" b="b"/>
            <a:pathLst>
              <a:path w="1062816" h="918008">
                <a:moveTo>
                  <a:pt x="0" y="0"/>
                </a:moveTo>
                <a:lnTo>
                  <a:pt x="1062816" y="0"/>
                </a:lnTo>
                <a:lnTo>
                  <a:pt x="1062816" y="918007"/>
                </a:lnTo>
                <a:lnTo>
                  <a:pt x="0" y="918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34608" y="8335649"/>
            <a:ext cx="1166091" cy="1056770"/>
          </a:xfrm>
          <a:custGeom>
            <a:avLst/>
            <a:gdLst/>
            <a:ahLst/>
            <a:cxnLst/>
            <a:rect l="l" t="t" r="r" b="b"/>
            <a:pathLst>
              <a:path w="1166091" h="1056770">
                <a:moveTo>
                  <a:pt x="0" y="0"/>
                </a:moveTo>
                <a:lnTo>
                  <a:pt x="1166091" y="0"/>
                </a:lnTo>
                <a:lnTo>
                  <a:pt x="1166091" y="1056770"/>
                </a:lnTo>
                <a:lnTo>
                  <a:pt x="0" y="1056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61728"/>
            <a:ext cx="19023131" cy="303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2"/>
              </a:lnSpc>
            </a:pPr>
            <a:r>
              <a:rPr lang="en-US" sz="2846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 ouvidoria recebe e analisa solicitações, mapeia demandas e as direciona quando necessário. </a:t>
            </a:r>
          </a:p>
          <a:p>
            <a:pPr algn="just">
              <a:lnSpc>
                <a:spcPts val="4412"/>
              </a:lnSpc>
            </a:pPr>
            <a:r>
              <a:rPr lang="en-US" sz="2846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Além de interagir com consumidores, cobra a execução de demandas através de relatórios </a:t>
            </a:r>
          </a:p>
          <a:p>
            <a:pPr algn="just">
              <a:lnSpc>
                <a:spcPts val="4412"/>
              </a:lnSpc>
            </a:pPr>
            <a:r>
              <a:rPr lang="en-US" sz="2846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 comitês. Trabalhamos de forma integrada para promover mudanças construtivas nos processos </a:t>
            </a:r>
          </a:p>
          <a:p>
            <a:pPr algn="just">
              <a:lnSpc>
                <a:spcPts val="4412"/>
              </a:lnSpc>
            </a:pPr>
            <a:r>
              <a:rPr lang="en-US" sz="2846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internos.</a:t>
            </a:r>
          </a:p>
          <a:p>
            <a:pPr algn="l">
              <a:lnSpc>
                <a:spcPts val="3262"/>
              </a:lnSpc>
            </a:pPr>
            <a:endParaRPr lang="en-US" sz="2846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3262"/>
              </a:lnSpc>
            </a:pPr>
            <a:endParaRPr lang="en-US" sz="2846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91268" y="7885014"/>
            <a:ext cx="1563693" cy="156369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06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04217" y="8082187"/>
            <a:ext cx="941855" cy="1169347"/>
          </a:xfrm>
          <a:custGeom>
            <a:avLst/>
            <a:gdLst/>
            <a:ahLst/>
            <a:cxnLst/>
            <a:rect l="l" t="t" r="r" b="b"/>
            <a:pathLst>
              <a:path w="941855" h="1169347">
                <a:moveTo>
                  <a:pt x="0" y="0"/>
                </a:moveTo>
                <a:lnTo>
                  <a:pt x="941855" y="0"/>
                </a:lnTo>
                <a:lnTo>
                  <a:pt x="941855" y="1169347"/>
                </a:lnTo>
                <a:lnTo>
                  <a:pt x="0" y="11693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29008" y="4010907"/>
            <a:ext cx="1408234" cy="14082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064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1268" y="6027677"/>
            <a:ext cx="1445974" cy="144597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064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04217" y="4195922"/>
            <a:ext cx="857816" cy="1038204"/>
          </a:xfrm>
          <a:custGeom>
            <a:avLst/>
            <a:gdLst/>
            <a:ahLst/>
            <a:cxnLst/>
            <a:rect l="l" t="t" r="r" b="b"/>
            <a:pathLst>
              <a:path w="857816" h="1038204">
                <a:moveTo>
                  <a:pt x="0" y="0"/>
                </a:moveTo>
                <a:lnTo>
                  <a:pt x="857816" y="0"/>
                </a:lnTo>
                <a:lnTo>
                  <a:pt x="857816" y="1038204"/>
                </a:lnTo>
                <a:lnTo>
                  <a:pt x="0" y="1038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8757" y="6295750"/>
            <a:ext cx="1252774" cy="909827"/>
          </a:xfrm>
          <a:custGeom>
            <a:avLst/>
            <a:gdLst/>
            <a:ahLst/>
            <a:cxnLst/>
            <a:rect l="l" t="t" r="r" b="b"/>
            <a:pathLst>
              <a:path w="1252774" h="909827">
                <a:moveTo>
                  <a:pt x="0" y="0"/>
                </a:moveTo>
                <a:lnTo>
                  <a:pt x="1252775" y="0"/>
                </a:lnTo>
                <a:lnTo>
                  <a:pt x="1252775" y="909827"/>
                </a:lnTo>
                <a:lnTo>
                  <a:pt x="0" y="9098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4400265" y="286821"/>
            <a:ext cx="8424654" cy="10264639"/>
          </a:xfrm>
          <a:custGeom>
            <a:avLst/>
            <a:gdLst/>
            <a:ahLst/>
            <a:cxnLst/>
            <a:rect l="l" t="t" r="r" b="b"/>
            <a:pathLst>
              <a:path w="8424654" h="10264639">
                <a:moveTo>
                  <a:pt x="8424654" y="0"/>
                </a:moveTo>
                <a:lnTo>
                  <a:pt x="0" y="0"/>
                </a:lnTo>
                <a:lnTo>
                  <a:pt x="0" y="10264639"/>
                </a:lnTo>
                <a:lnTo>
                  <a:pt x="8424654" y="10264639"/>
                </a:lnTo>
                <a:lnTo>
                  <a:pt x="8424654" y="0"/>
                </a:lnTo>
                <a:close/>
              </a:path>
            </a:pathLst>
          </a:custGeom>
          <a:blipFill>
            <a:blip r:embed="rId12">
              <a:alphaModFix amt="49000"/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490239" y="9217343"/>
            <a:ext cx="6561592" cy="2668235"/>
          </a:xfrm>
          <a:custGeom>
            <a:avLst/>
            <a:gdLst/>
            <a:ahLst/>
            <a:cxnLst/>
            <a:rect l="l" t="t" r="r" b="b"/>
            <a:pathLst>
              <a:path w="6561592" h="2668235">
                <a:moveTo>
                  <a:pt x="0" y="0"/>
                </a:moveTo>
                <a:lnTo>
                  <a:pt x="6561592" y="0"/>
                </a:lnTo>
                <a:lnTo>
                  <a:pt x="6561592" y="2668235"/>
                </a:lnTo>
                <a:lnTo>
                  <a:pt x="0" y="26682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297517" y="4167347"/>
            <a:ext cx="14074307" cy="877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5"/>
              </a:lnSpc>
              <a:spcBef>
                <a:spcPct val="0"/>
              </a:spcBef>
            </a:pP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Ao registrar a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demanda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receberá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um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número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protocolo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para que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seu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próximo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contato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seja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feito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partir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do que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já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foi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26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registrado</a:t>
            </a:r>
            <a:r>
              <a:rPr lang="en-US" sz="26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97517" y="5999102"/>
            <a:ext cx="15958899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599" dirty="0" err="1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Realizamos</a:t>
            </a:r>
            <a:r>
              <a:rPr lang="en-US" sz="2599" dirty="0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atendimentos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presenciais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quando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os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clientes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optam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pelo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pessoal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l">
              <a:lnSpc>
                <a:spcPts val="3327"/>
              </a:lnSpc>
            </a:pP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Este, é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feito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sempre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local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reservado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para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manter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confidencialidade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das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informações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relatadas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pelo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cliente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3071"/>
              </a:lnSpc>
              <a:spcBef>
                <a:spcPct val="0"/>
              </a:spcBef>
            </a:pPr>
            <a:endParaRPr lang="en-US" sz="2599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97517" y="8111109"/>
            <a:ext cx="15895731" cy="125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7"/>
              </a:lnSpc>
              <a:spcBef>
                <a:spcPct val="0"/>
              </a:spcBef>
            </a:pP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Quando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a central de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é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acionada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verifica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-se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há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solicitações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andamento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algn="just">
              <a:lnSpc>
                <a:spcPts val="3327"/>
              </a:lnSpc>
              <a:spcBef>
                <a:spcPct val="0"/>
              </a:spcBef>
            </a:pP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Se a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demanda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não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foi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resolvida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no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prazo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não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satisfez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o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usuário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o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caso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 é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encaminhado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just">
              <a:lnSpc>
                <a:spcPts val="3327"/>
              </a:lnSpc>
              <a:spcBef>
                <a:spcPct val="0"/>
              </a:spcBef>
            </a:pP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para a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Ouvidoria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, que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atua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como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última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instânciade</a:t>
            </a:r>
            <a:r>
              <a:rPr lang="en-US" sz="2599" dirty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599" dirty="0" err="1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atendimento</a:t>
            </a:r>
            <a:r>
              <a:rPr lang="en-US" sz="2599" dirty="0" smtClean="0">
                <a:solidFill>
                  <a:srgbClr val="21032B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n-US" sz="2599" dirty="0">
              <a:solidFill>
                <a:srgbClr val="21032B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642103B677354D9A4D41F3795BA86A" ma:contentTypeVersion="15" ma:contentTypeDescription="Crie um novo documento." ma:contentTypeScope="" ma:versionID="40c73c96d55a4e611453b483a72b94c1">
  <xsd:schema xmlns:xsd="http://www.w3.org/2001/XMLSchema" xmlns:xs="http://www.w3.org/2001/XMLSchema" xmlns:p="http://schemas.microsoft.com/office/2006/metadata/properties" xmlns:ns3="76803ea0-9a9b-4321-bd1e-64234bb5de78" xmlns:ns4="49b51064-3dbc-4bdd-82a1-4fbaede7a650" targetNamespace="http://schemas.microsoft.com/office/2006/metadata/properties" ma:root="true" ma:fieldsID="4d05ba6d3d4d4d1107670a0612c7ddea" ns3:_="" ns4:_="">
    <xsd:import namespace="76803ea0-9a9b-4321-bd1e-64234bb5de78"/>
    <xsd:import namespace="49b51064-3dbc-4bdd-82a1-4fbaede7a65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03ea0-9a9b-4321-bd1e-64234bb5de78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51064-3dbc-4bdd-82a1-4fbaede7a65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803ea0-9a9b-4321-bd1e-64234bb5de78" xsi:nil="true"/>
  </documentManagement>
</p:properties>
</file>

<file path=customXml/itemProps1.xml><?xml version="1.0" encoding="utf-8"?>
<ds:datastoreItem xmlns:ds="http://schemas.openxmlformats.org/officeDocument/2006/customXml" ds:itemID="{A20D311A-1A34-44E0-9D41-5A3F3F0BB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03ea0-9a9b-4321-bd1e-64234bb5de78"/>
    <ds:schemaRef ds:uri="49b51064-3dbc-4bdd-82a1-4fbaede7a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9E1C13-9590-43FC-A331-0B36D4055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60BECC-3780-4019-8799-BAC0483C6B74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49b51064-3dbc-4bdd-82a1-4fbaede7a650"/>
    <ds:schemaRef ds:uri="76803ea0-9a9b-4321-bd1e-64234bb5de7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1978</Words>
  <Application>Microsoft Office PowerPoint</Application>
  <PresentationFormat>Personalizar</PresentationFormat>
  <Paragraphs>225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Garet Bold</vt:lpstr>
      <vt:lpstr>Questrial</vt:lpstr>
      <vt:lpstr>Calibri</vt:lpstr>
      <vt:lpstr>Arial</vt:lpstr>
      <vt:lpstr>Garet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OUVIDORIA 2º SEMESTRE 2024</dc:title>
  <dc:creator>Alessandra Nogueira Ferreira</dc:creator>
  <cp:lastModifiedBy>Alessandra Nogueira Ferreira</cp:lastModifiedBy>
  <cp:revision>19</cp:revision>
  <dcterms:created xsi:type="dcterms:W3CDTF">2006-08-16T00:00:00Z</dcterms:created>
  <dcterms:modified xsi:type="dcterms:W3CDTF">2025-01-31T15:21:20Z</dcterms:modified>
  <dc:identifier>DAGc1VZWN5k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0x0101004E642103B677354D9A4D41F3795BA86A</vt:lpwstr>
  </property>
</Properties>
</file>