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7" r:id="rId16"/>
    <p:sldId id="273" r:id="rId17"/>
    <p:sldId id="267" r:id="rId18"/>
    <p:sldId id="268" r:id="rId19"/>
    <p:sldId id="269" r:id="rId20"/>
    <p:sldId id="270" r:id="rId21"/>
    <p:sldId id="271" r:id="rId22"/>
    <p:sldId id="272" r:id="rId23"/>
    <p:sldId id="274" r:id="rId24"/>
    <p:sldId id="275" r:id="rId25"/>
    <p:sldId id="276" r:id="rId26"/>
  </p:sldIdLst>
  <p:sldSz cx="18288000" cy="10287000"/>
  <p:notesSz cx="6858000" cy="9144000"/>
  <p:embeddedFontLst>
    <p:embeddedFont>
      <p:font typeface="Questrial" panose="020B0604020202020204" charset="0"/>
      <p:regular r:id="rId28"/>
    </p:embeddedFont>
    <p:embeddedFont>
      <p:font typeface="Garet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2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22" autoAdjust="0"/>
  </p:normalViewPr>
  <p:slideViewPr>
    <p:cSldViewPr showGuides="1">
      <p:cViewPr varScale="1">
        <p:scale>
          <a:sx n="72" d="100"/>
          <a:sy n="72" d="100"/>
        </p:scale>
        <p:origin x="36" y="36"/>
      </p:cViewPr>
      <p:guideLst>
        <p:guide orient="horz" pos="2125"/>
        <p:guide pos="2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F-47F5-B559-FE883BBB96FA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F-47F5-B559-FE883BBB96F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F-47F5-B559-FE883BBB96F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EF-47F5-B559-FE883BBB96F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t>14%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EF-47F5-B559-FE883BBB96F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t>86%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EF-47F5-B559-FE883BBB96F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EF-47F5-B559-FE883BBB9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Procedente</c:v>
                </c:pt>
                <c:pt idx="1">
                  <c:v>Improcedente</c:v>
                </c:pt>
                <c:pt idx="2">
                  <c:v>Fraude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14</c:v>
                </c:pt>
                <c:pt idx="1">
                  <c:v>86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EF-47F5-B559-FE883BBB96F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ba16953-54e1-450c-b8b8-b647cb5cffa2}"/>
      </c:ext>
    </c:extLst>
  </c:chart>
  <c:spPr>
    <a:noFill/>
    <a:ln>
      <a:noFill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28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chemeClr val="accent4">
                    <a:lumMod val="75000"/>
                  </a:schemeClr>
                </a:solidFill>
              </a:rPr>
              <a:t>1° SEMESTRE DE 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28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0.209257518796992"/>
          <c:w val="0.94874781595806601"/>
          <c:h val="0.7052243058433480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53</c:v>
                </c:pt>
                <c:pt idx="1">
                  <c:v>77</c:v>
                </c:pt>
                <c:pt idx="2">
                  <c:v>73</c:v>
                </c:pt>
                <c:pt idx="3">
                  <c:v>71</c:v>
                </c:pt>
                <c:pt idx="4">
                  <c:v>87</c:v>
                </c:pt>
                <c:pt idx="5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27-4346-9B38-20808A33D57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2900495"/>
        <c:axId val="642900911"/>
      </c:barChart>
      <c:catAx>
        <c:axId val="642900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900911"/>
        <c:crosses val="autoZero"/>
        <c:auto val="1"/>
        <c:lblAlgn val="ctr"/>
        <c:lblOffset val="100"/>
        <c:noMultiLvlLbl val="0"/>
      </c:catAx>
      <c:valAx>
        <c:axId val="642900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290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a45984c-2bf5-4980-a160-5cbf4646019c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pt-BR"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altLang="en-US" sz="28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pt-BR" sz="2800" dirty="0">
                <a:solidFill>
                  <a:schemeClr val="accent4">
                    <a:lumMod val="75000"/>
                  </a:schemeClr>
                </a:solidFill>
              </a:rPr>
              <a:t>° SEMESTRE DE 202</a:t>
            </a:r>
            <a:r>
              <a:rPr lang="pt-BR" altLang="en-US" sz="2800" dirty="0">
                <a:solidFill>
                  <a:schemeClr val="accent4">
                    <a:lumMod val="75000"/>
                  </a:schemeClr>
                </a:solidFill>
              </a:rPr>
              <a:t>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pt-BR"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Zema Consórcio 1° Semestre de 2025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  <a:sp3d/>
          </c:spPr>
          <c:invertIfNegative val="0"/>
          <c:dLbls>
            <c:dLbl>
              <c:idx val="2"/>
              <c:layout>
                <c:manualLayout>
                  <c:x val="0"/>
                  <c:y val="-1.58781703413448E-3"/>
                </c:manualLayout>
              </c:layout>
              <c:tx>
                <c:rich>
                  <a:bodyPr/>
                  <a:lstStyle/>
                  <a:p>
                    <a:r>
                      <a:rPr altLang="en-US" dirty="0"/>
                      <a:t>79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854961832061103E-2"/>
                      <c:h val="7.0710785253455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152-4ED8-A541-B0B17252F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 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80</c:v>
                </c:pt>
                <c:pt idx="1">
                  <c:v>87</c:v>
                </c:pt>
                <c:pt idx="2">
                  <c:v>79</c:v>
                </c:pt>
                <c:pt idx="3">
                  <c:v>62</c:v>
                </c:pt>
                <c:pt idx="4">
                  <c:v>68</c:v>
                </c:pt>
                <c:pt idx="5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52-4ED8-A541-B0B17252F2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42900495"/>
        <c:axId val="642900911"/>
      </c:barChart>
      <c:catAx>
        <c:axId val="6429004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1800" b="1" i="0" u="none" strike="noStrike" kern="1200" cap="all" spc="120" normalizeH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42900911"/>
        <c:crosses val="autoZero"/>
        <c:auto val="1"/>
        <c:lblAlgn val="ctr"/>
        <c:lblOffset val="100"/>
        <c:noMultiLvlLbl val="0"/>
      </c:catAx>
      <c:valAx>
        <c:axId val="6429009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42900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3de8775-5197-4daf-b815-9fc5be0cd5b1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Atendimentos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3</c:v>
                </c:pt>
                <c:pt idx="4">
                  <c:v>6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E0-4CD6-92F3-D2EF8EF57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1509471"/>
        <c:axId val="1221515711"/>
      </c:barChart>
      <c:catAx>
        <c:axId val="122150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515711"/>
        <c:crosses val="autoZero"/>
        <c:auto val="1"/>
        <c:lblAlgn val="ctr"/>
        <c:lblOffset val="100"/>
        <c:noMultiLvlLbl val="0"/>
      </c:catAx>
      <c:valAx>
        <c:axId val="1221515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150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b87ed92-9058-4f7a-b552-33fb844f6ec8}"/>
      </c:ext>
    </c:extLst>
  </c:chart>
  <c:spPr>
    <a:noFill/>
    <a:ln>
      <a:noFill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57493578350501E-2"/>
          <c:y val="1.47955327277184E-2"/>
          <c:w val="0.96050390458625401"/>
          <c:h val="0.83839806553652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Atendimentos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7-4788-B80A-90CD973FC8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1509471"/>
        <c:axId val="1221515711"/>
      </c:barChart>
      <c:catAx>
        <c:axId val="122150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515711"/>
        <c:crosses val="autoZero"/>
        <c:auto val="1"/>
        <c:lblAlgn val="ctr"/>
        <c:lblOffset val="100"/>
        <c:noMultiLvlLbl val="0"/>
      </c:catAx>
      <c:valAx>
        <c:axId val="1221515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150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9905b73-4ac9-40d0-a803-075548e3257a}"/>
      </c:ext>
    </c:extLst>
  </c:chart>
  <c:spPr>
    <a:noFill/>
    <a:ln>
      <a:noFill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157493578350501E-2"/>
          <c:y val="1.47955327277184E-2"/>
          <c:w val="0.96050390458625401"/>
          <c:h val="0.83839806553652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Atendimentos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27</c:v>
                </c:pt>
                <c:pt idx="1">
                  <c:v>31</c:v>
                </c:pt>
                <c:pt idx="2">
                  <c:v>36</c:v>
                </c:pt>
                <c:pt idx="3">
                  <c:v>35</c:v>
                </c:pt>
                <c:pt idx="4">
                  <c:v>22</c:v>
                </c:pt>
                <c:pt idx="5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92-4CBE-AB0A-272B9B5835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1509471"/>
        <c:axId val="1221515711"/>
      </c:barChart>
      <c:catAx>
        <c:axId val="122150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515711"/>
        <c:crosses val="autoZero"/>
        <c:auto val="1"/>
        <c:lblAlgn val="ctr"/>
        <c:lblOffset val="100"/>
        <c:noMultiLvlLbl val="0"/>
      </c:catAx>
      <c:valAx>
        <c:axId val="1221515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150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8f25e24-7258-4571-aacb-fa446f4334c0}"/>
      </c:ext>
    </c:extLst>
  </c:chart>
  <c:spPr>
    <a:noFill/>
    <a:ln>
      <a:noFill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90482711038098E-3"/>
          <c:y val="2.1693232195446499E-2"/>
          <c:w val="0.96050390458625401"/>
          <c:h val="0.83839806553652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Quantidade de Atendimentos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pt-BR"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Planilha1!$A$2:$A$7</c:f>
              <c:strCache>
                <c:ptCount val="6"/>
                <c:pt idx="0">
                  <c:v>Janeiro</c:v>
                </c:pt>
                <c:pt idx="1">
                  <c:v>Fevereiro</c:v>
                </c:pt>
                <c:pt idx="2">
                  <c:v>Março</c:v>
                </c:pt>
                <c:pt idx="3">
                  <c:v>Abril</c:v>
                </c:pt>
                <c:pt idx="4">
                  <c:v>Maio</c:v>
                </c:pt>
                <c:pt idx="5">
                  <c:v>Junho</c:v>
                </c:pt>
              </c:strCache>
            </c:strRef>
          </c:cat>
          <c:val>
            <c:numRef>
              <c:f>Planilha1!$B$2:$B$7</c:f>
              <c:numCache>
                <c:formatCode>General</c:formatCode>
                <c:ptCount val="6"/>
                <c:pt idx="0">
                  <c:v>28</c:v>
                </c:pt>
                <c:pt idx="1">
                  <c:v>37</c:v>
                </c:pt>
                <c:pt idx="2">
                  <c:v>30</c:v>
                </c:pt>
                <c:pt idx="3">
                  <c:v>10</c:v>
                </c:pt>
                <c:pt idx="4">
                  <c:v>23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10-4F87-98FF-E44948C5C2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21509471"/>
        <c:axId val="1221515711"/>
      </c:barChart>
      <c:catAx>
        <c:axId val="12215094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pt-BR" sz="2000" b="0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221515711"/>
        <c:crosses val="autoZero"/>
        <c:auto val="1"/>
        <c:lblAlgn val="ctr"/>
        <c:lblOffset val="100"/>
        <c:noMultiLvlLbl val="0"/>
      </c:catAx>
      <c:valAx>
        <c:axId val="122151571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215094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2663d76-cd24-4af4-8935-62e4dcb01a68}"/>
      </c:ext>
    </c:extLst>
  </c:chart>
  <c:spPr>
    <a:noFill/>
    <a:ln>
      <a:noFill/>
    </a:ln>
    <a:effectLst/>
  </c:spPr>
  <c:txPr>
    <a:bodyPr/>
    <a:lstStyle/>
    <a:p>
      <a:pPr>
        <a:defRPr lang="pt-BR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8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5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2"/>
    </cs:fontRef>
    <cs:defRPr sz="1195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5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3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5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5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47847-195E-428D-9076-C2297B8F2432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5344-ABAE-43A0-8ED5-C53D2B043E6C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65344-ABAE-43A0-8ED5-C53D2B043E6C}" type="slidenum">
              <a:rPr lang="pt-BR" smtClean="0"/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5.svg"/><Relationship Id="rId18" Type="http://schemas.openxmlformats.org/officeDocument/2006/relationships/image" Target="../media/image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15.svg"/><Relationship Id="rId2" Type="http://schemas.openxmlformats.org/officeDocument/2006/relationships/image" Target="../media/image24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3.svg"/><Relationship Id="rId5" Type="http://schemas.openxmlformats.org/officeDocument/2006/relationships/image" Target="../media/image27.png"/><Relationship Id="rId15" Type="http://schemas.openxmlformats.org/officeDocument/2006/relationships/image" Target="../media/image47.sv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36.png"/><Relationship Id="rId3" Type="http://schemas.openxmlformats.org/officeDocument/2006/relationships/tags" Target="../tags/tag3.xml"/><Relationship Id="rId21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1.svg"/><Relationship Id="rId2" Type="http://schemas.openxmlformats.org/officeDocument/2006/relationships/tags" Target="../tags/tag2.xml"/><Relationship Id="rId16" Type="http://schemas.openxmlformats.org/officeDocument/2006/relationships/image" Target="../media/image35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49.svg"/><Relationship Id="rId10" Type="http://schemas.openxmlformats.org/officeDocument/2006/relationships/tags" Target="../tags/tag10.xml"/><Relationship Id="rId19" Type="http://schemas.openxmlformats.org/officeDocument/2006/relationships/image" Target="../media/image53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9.png"/><Relationship Id="rId7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5.png"/><Relationship Id="rId4" Type="http://schemas.openxmlformats.org/officeDocument/2006/relationships/image" Target="../media/image58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5.sv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openxmlformats.org/officeDocument/2006/relationships/image" Target="../media/image12.sv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5.sv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5.png"/><Relationship Id="rId5" Type="http://schemas.openxmlformats.org/officeDocument/2006/relationships/image" Target="../media/image16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2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770" b="-500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865283" y="4311152"/>
            <a:ext cx="12557434" cy="1664696"/>
          </a:xfrm>
          <a:custGeom>
            <a:avLst/>
            <a:gdLst/>
            <a:ahLst/>
            <a:cxnLst/>
            <a:rect l="l" t="t" r="r" b="b"/>
            <a:pathLst>
              <a:path w="12557434" h="1664696">
                <a:moveTo>
                  <a:pt x="0" y="0"/>
                </a:moveTo>
                <a:lnTo>
                  <a:pt x="12557434" y="0"/>
                </a:lnTo>
                <a:lnTo>
                  <a:pt x="12557434" y="1664696"/>
                </a:lnTo>
                <a:lnTo>
                  <a:pt x="0" y="16646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26007"/>
            <a:ext cx="7042848" cy="11391452"/>
          </a:xfrm>
          <a:custGeom>
            <a:avLst/>
            <a:gdLst/>
            <a:ahLst/>
            <a:cxnLst/>
            <a:rect l="l" t="t" r="r" b="b"/>
            <a:pathLst>
              <a:path w="7042848" h="11391452">
                <a:moveTo>
                  <a:pt x="0" y="0"/>
                </a:moveTo>
                <a:lnTo>
                  <a:pt x="7042848" y="0"/>
                </a:lnTo>
                <a:lnTo>
                  <a:pt x="7042848" y="11391452"/>
                </a:lnTo>
                <a:lnTo>
                  <a:pt x="0" y="113914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977006" y="3710936"/>
            <a:ext cx="5150877" cy="8358420"/>
          </a:xfrm>
          <a:custGeom>
            <a:avLst/>
            <a:gdLst/>
            <a:ahLst/>
            <a:cxnLst/>
            <a:rect l="l" t="t" r="r" b="b"/>
            <a:pathLst>
              <a:path w="5150877" h="8358420">
                <a:moveTo>
                  <a:pt x="0" y="0"/>
                </a:moveTo>
                <a:lnTo>
                  <a:pt x="5150877" y="0"/>
                </a:lnTo>
                <a:lnTo>
                  <a:pt x="5150877" y="8358420"/>
                </a:lnTo>
                <a:lnTo>
                  <a:pt x="0" y="835842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83701" y="8890877"/>
            <a:ext cx="3539470" cy="3178479"/>
          </a:xfrm>
          <a:custGeom>
            <a:avLst/>
            <a:gdLst/>
            <a:ahLst/>
            <a:cxnLst/>
            <a:rect l="l" t="t" r="r" b="b"/>
            <a:pathLst>
              <a:path w="3539470" h="3178479">
                <a:moveTo>
                  <a:pt x="0" y="0"/>
                </a:moveTo>
                <a:lnTo>
                  <a:pt x="3539469" y="0"/>
                </a:lnTo>
                <a:lnTo>
                  <a:pt x="3539469" y="3178479"/>
                </a:lnTo>
                <a:lnTo>
                  <a:pt x="0" y="317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6283970" y="7710745"/>
            <a:ext cx="1005777" cy="730816"/>
          </a:xfrm>
          <a:custGeom>
            <a:avLst/>
            <a:gdLst/>
            <a:ahLst/>
            <a:cxnLst/>
            <a:rect l="l" t="t" r="r" b="b"/>
            <a:pathLst>
              <a:path w="1005777" h="730816">
                <a:moveTo>
                  <a:pt x="0" y="0"/>
                </a:moveTo>
                <a:lnTo>
                  <a:pt x="1005777" y="0"/>
                </a:lnTo>
                <a:lnTo>
                  <a:pt x="1005777" y="730816"/>
                </a:lnTo>
                <a:lnTo>
                  <a:pt x="0" y="7308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86858" y="6707404"/>
            <a:ext cx="1005777" cy="730816"/>
          </a:xfrm>
          <a:custGeom>
            <a:avLst/>
            <a:gdLst/>
            <a:ahLst/>
            <a:cxnLst/>
            <a:rect l="l" t="t" r="r" b="b"/>
            <a:pathLst>
              <a:path w="1005777" h="730816">
                <a:moveTo>
                  <a:pt x="0" y="0"/>
                </a:moveTo>
                <a:lnTo>
                  <a:pt x="1005777" y="0"/>
                </a:lnTo>
                <a:lnTo>
                  <a:pt x="1005777" y="730817"/>
                </a:lnTo>
                <a:lnTo>
                  <a:pt x="0" y="73081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35465">
            <a:off x="3800597" y="-1203996"/>
            <a:ext cx="3905678" cy="5322900"/>
          </a:xfrm>
          <a:custGeom>
            <a:avLst/>
            <a:gdLst/>
            <a:ahLst/>
            <a:cxnLst/>
            <a:rect l="l" t="t" r="r" b="b"/>
            <a:pathLst>
              <a:path w="3905678" h="5322900">
                <a:moveTo>
                  <a:pt x="0" y="0"/>
                </a:moveTo>
                <a:lnTo>
                  <a:pt x="3905678" y="0"/>
                </a:lnTo>
                <a:lnTo>
                  <a:pt x="3905678" y="5322900"/>
                </a:lnTo>
                <a:lnTo>
                  <a:pt x="0" y="5322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0555">
            <a:off x="4554165" y="-883130"/>
            <a:ext cx="2889089" cy="4264532"/>
          </a:xfrm>
          <a:custGeom>
            <a:avLst/>
            <a:gdLst/>
            <a:ahLst/>
            <a:cxnLst/>
            <a:rect l="l" t="t" r="r" b="b"/>
            <a:pathLst>
              <a:path w="2889089" h="4264532">
                <a:moveTo>
                  <a:pt x="0" y="0"/>
                </a:moveTo>
                <a:lnTo>
                  <a:pt x="2889089" y="0"/>
                </a:lnTo>
                <a:lnTo>
                  <a:pt x="2889089" y="4264532"/>
                </a:lnTo>
                <a:lnTo>
                  <a:pt x="0" y="426453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596574" y="2007297"/>
            <a:ext cx="5578139" cy="9576205"/>
          </a:xfrm>
          <a:custGeom>
            <a:avLst/>
            <a:gdLst/>
            <a:ahLst/>
            <a:cxnLst/>
            <a:rect l="l" t="t" r="r" b="b"/>
            <a:pathLst>
              <a:path w="5578139" h="9576205">
                <a:moveTo>
                  <a:pt x="0" y="0"/>
                </a:moveTo>
                <a:lnTo>
                  <a:pt x="5578139" y="0"/>
                </a:lnTo>
                <a:lnTo>
                  <a:pt x="5578139" y="9576206"/>
                </a:lnTo>
                <a:lnTo>
                  <a:pt x="0" y="95762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5753436" y="8076153"/>
            <a:ext cx="3052316" cy="5240028"/>
          </a:xfrm>
          <a:custGeom>
            <a:avLst/>
            <a:gdLst/>
            <a:ahLst/>
            <a:cxnLst/>
            <a:rect l="l" t="t" r="r" b="b"/>
            <a:pathLst>
              <a:path w="3052316" h="5240028">
                <a:moveTo>
                  <a:pt x="3052316" y="0"/>
                </a:moveTo>
                <a:lnTo>
                  <a:pt x="0" y="0"/>
                </a:lnTo>
                <a:lnTo>
                  <a:pt x="0" y="5240028"/>
                </a:lnTo>
                <a:lnTo>
                  <a:pt x="3052316" y="5240028"/>
                </a:lnTo>
                <a:lnTo>
                  <a:pt x="305231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782004" y="-87335"/>
            <a:ext cx="8586366" cy="10461670"/>
          </a:xfrm>
          <a:custGeom>
            <a:avLst/>
            <a:gdLst/>
            <a:ahLst/>
            <a:cxnLst/>
            <a:rect l="l" t="t" r="r" b="b"/>
            <a:pathLst>
              <a:path w="8586366" h="10461670">
                <a:moveTo>
                  <a:pt x="0" y="0"/>
                </a:moveTo>
                <a:lnTo>
                  <a:pt x="8586366" y="0"/>
                </a:lnTo>
                <a:lnTo>
                  <a:pt x="8586366" y="10461670"/>
                </a:lnTo>
                <a:lnTo>
                  <a:pt x="0" y="1046167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21999"/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081416" y="8436194"/>
            <a:ext cx="565197" cy="565197"/>
          </a:xfrm>
          <a:custGeom>
            <a:avLst/>
            <a:gdLst/>
            <a:ahLst/>
            <a:cxnLst/>
            <a:rect l="l" t="t" r="r" b="b"/>
            <a:pathLst>
              <a:path w="565197" h="565197">
                <a:moveTo>
                  <a:pt x="0" y="0"/>
                </a:moveTo>
                <a:lnTo>
                  <a:pt x="565197" y="0"/>
                </a:lnTo>
                <a:lnTo>
                  <a:pt x="565197" y="565197"/>
                </a:lnTo>
                <a:lnTo>
                  <a:pt x="0" y="5651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032036" y="8496099"/>
            <a:ext cx="652566" cy="652566"/>
          </a:xfrm>
          <a:custGeom>
            <a:avLst/>
            <a:gdLst/>
            <a:ahLst/>
            <a:cxnLst/>
            <a:rect l="l" t="t" r="r" b="b"/>
            <a:pathLst>
              <a:path w="652566" h="652566">
                <a:moveTo>
                  <a:pt x="0" y="0"/>
                </a:moveTo>
                <a:lnTo>
                  <a:pt x="652566" y="0"/>
                </a:lnTo>
                <a:lnTo>
                  <a:pt x="652566" y="652566"/>
                </a:lnTo>
                <a:lnTo>
                  <a:pt x="0" y="6525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076923" y="8416819"/>
            <a:ext cx="627380" cy="627380"/>
          </a:xfrm>
          <a:custGeom>
            <a:avLst/>
            <a:gdLst/>
            <a:ahLst/>
            <a:cxnLst/>
            <a:rect l="l" t="t" r="r" b="b"/>
            <a:pathLst>
              <a:path w="627380" h="627380">
                <a:moveTo>
                  <a:pt x="0" y="0"/>
                </a:moveTo>
                <a:lnTo>
                  <a:pt x="627380" y="0"/>
                </a:lnTo>
                <a:lnTo>
                  <a:pt x="627380" y="627380"/>
                </a:lnTo>
                <a:lnTo>
                  <a:pt x="0" y="6273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3519228" y="9105900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4245656" y="9487056"/>
            <a:ext cx="4099105" cy="543404"/>
          </a:xfrm>
          <a:custGeom>
            <a:avLst/>
            <a:gdLst/>
            <a:ahLst/>
            <a:cxnLst/>
            <a:rect l="l" t="t" r="r" b="b"/>
            <a:pathLst>
              <a:path w="4099105" h="543404">
                <a:moveTo>
                  <a:pt x="0" y="0"/>
                </a:moveTo>
                <a:lnTo>
                  <a:pt x="4099106" y="0"/>
                </a:lnTo>
                <a:lnTo>
                  <a:pt x="4099106" y="543404"/>
                </a:lnTo>
                <a:lnTo>
                  <a:pt x="0" y="54340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8330609" y="1011301"/>
            <a:ext cx="9759255" cy="1231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311C61"/>
                </a:solidFill>
                <a:latin typeface="Garet Bold"/>
                <a:ea typeface="Garet Bold"/>
                <a:cs typeface="Garet Bold"/>
                <a:sym typeface="Garet Bold"/>
              </a:rPr>
              <a:t>CENTRAL DE RELACIONAMENTOS</a:t>
            </a:r>
          </a:p>
          <a:p>
            <a:pPr algn="l">
              <a:lnSpc>
                <a:spcPts val="3325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Assim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como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todos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canais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atendimentos </a:t>
            </a:r>
          </a:p>
          <a:p>
            <a:pPr algn="l">
              <a:lnSpc>
                <a:spcPts val="3325"/>
              </a:lnSpc>
              <a:spcBef>
                <a:spcPct val="0"/>
              </a:spcBef>
            </a:pP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SAC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são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compartilhados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conglomerado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 smtClean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prudencial</a:t>
            </a:r>
            <a:endParaRPr lang="en-US" sz="2600" dirty="0">
              <a:solidFill>
                <a:srgbClr val="311C61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330609" y="2817241"/>
            <a:ext cx="9957391" cy="1678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5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canais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o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pode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esclarecer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dúvidas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e registrar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reclamações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ao SAC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por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ligações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telefônicas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através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0800.095.6702,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Whatsapp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34 3669 1010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Chat </a:t>
            </a:r>
            <a:r>
              <a:rPr lang="en-US" sz="2600" dirty="0" err="1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através</a:t>
            </a:r>
            <a:r>
              <a:rPr lang="en-US" sz="2600" dirty="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site: www.consorciozema.com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74568" y="4951368"/>
            <a:ext cx="8147149" cy="11562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  <a:spcBef>
                <a:spcPct val="0"/>
              </a:spcBef>
            </a:pPr>
            <a:r>
              <a:rPr lang="en-US" sz="2500" b="1">
                <a:solidFill>
                  <a:srgbClr val="311C61"/>
                </a:solidFill>
                <a:latin typeface="Garet Bold"/>
                <a:ea typeface="Garet Bold"/>
                <a:cs typeface="Garet Bold"/>
                <a:sym typeface="Garet Bold"/>
              </a:rPr>
              <a:t>NOTIFICAÇÃO</a:t>
            </a:r>
          </a:p>
          <a:p>
            <a:pPr algn="l">
              <a:lnSpc>
                <a:spcPts val="3070"/>
              </a:lnSpc>
              <a:spcBef>
                <a:spcPct val="0"/>
              </a:spcBef>
            </a:pPr>
            <a:r>
              <a:rPr lang="en-US" sz="240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Notificações Extrajudiciais são recebidas através do e-mail  </a:t>
            </a:r>
          </a:p>
          <a:p>
            <a:pPr algn="l">
              <a:lnSpc>
                <a:spcPts val="3070"/>
              </a:lnSpc>
              <a:spcBef>
                <a:spcPct val="0"/>
              </a:spcBef>
            </a:pPr>
            <a:r>
              <a:rPr lang="en-US" sz="240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ouvidoria@consorciozema.com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374568" y="6698126"/>
            <a:ext cx="9732169" cy="1128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</a:pPr>
            <a:r>
              <a:rPr lang="en-US" sz="2400" b="1">
                <a:solidFill>
                  <a:srgbClr val="311C61"/>
                </a:solidFill>
                <a:latin typeface="Garet Bold"/>
                <a:ea typeface="Garet Bold"/>
                <a:cs typeface="Garet Bold"/>
                <a:sym typeface="Garet Bold"/>
              </a:rPr>
              <a:t>FALE CONOSCO</a:t>
            </a:r>
          </a:p>
          <a:p>
            <a:pPr algn="l">
              <a:lnSpc>
                <a:spcPts val="3070"/>
              </a:lnSpc>
            </a:pPr>
            <a:r>
              <a:rPr lang="en-US" sz="240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 atendimento é feito por meio de solicitações pelo ícone Fale Conosco </a:t>
            </a:r>
          </a:p>
          <a:p>
            <a:pPr algn="l">
              <a:lnSpc>
                <a:spcPts val="3070"/>
              </a:lnSpc>
              <a:spcBef>
                <a:spcPct val="0"/>
              </a:spcBef>
            </a:pPr>
            <a:r>
              <a:rPr lang="en-US" sz="2400">
                <a:solidFill>
                  <a:srgbClr val="311C61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 site: https://consorciozema.com/FaleConosco.aspx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38923" y="8075930"/>
            <a:ext cx="2140893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0"/>
              </a:lnSpc>
            </a:pPr>
            <a:endParaRPr/>
          </a:p>
          <a:p>
            <a:pPr algn="l">
              <a:lnSpc>
                <a:spcPts val="2560"/>
              </a:lnSpc>
              <a:spcBef>
                <a:spcPct val="0"/>
              </a:spcBef>
            </a:pPr>
            <a:r>
              <a:rPr lang="en-US" sz="2000">
                <a:solidFill>
                  <a:srgbClr val="311C61"/>
                </a:solidFill>
                <a:latin typeface="Garet"/>
                <a:ea typeface="Garet"/>
                <a:cs typeface="Garet"/>
                <a:sym typeface="Garet"/>
              </a:rPr>
              <a:t> consorcio zema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963478" y="8449552"/>
            <a:ext cx="2282428" cy="31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000">
                <a:solidFill>
                  <a:srgbClr val="311C61"/>
                </a:solidFill>
                <a:latin typeface="Garet"/>
                <a:ea typeface="Garet"/>
                <a:cs typeface="Garet"/>
                <a:sym typeface="Garet"/>
              </a:rPr>
              <a:t>@zemaconsorcio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5437974" y="8385502"/>
            <a:ext cx="2345382" cy="313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60"/>
              </a:lnSpc>
              <a:spcBef>
                <a:spcPct val="0"/>
              </a:spcBef>
            </a:pPr>
            <a:r>
              <a:rPr lang="en-US" sz="2000">
                <a:solidFill>
                  <a:srgbClr val="311C61"/>
                </a:solidFill>
                <a:latin typeface="Garet"/>
                <a:ea typeface="Garet"/>
                <a:cs typeface="Garet"/>
                <a:sym typeface="Garet"/>
              </a:rPr>
              <a:t>@zema consorcio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923312" y="3546208"/>
            <a:ext cx="15936216" cy="9474805"/>
          </a:xfrm>
          <a:custGeom>
            <a:avLst/>
            <a:gdLst/>
            <a:ahLst/>
            <a:cxnLst/>
            <a:rect l="l" t="t" r="r" b="b"/>
            <a:pathLst>
              <a:path w="15936216" h="9474805">
                <a:moveTo>
                  <a:pt x="0" y="0"/>
                </a:moveTo>
                <a:lnTo>
                  <a:pt x="15936216" y="0"/>
                </a:lnTo>
                <a:lnTo>
                  <a:pt x="15936216" y="9474804"/>
                </a:lnTo>
                <a:lnTo>
                  <a:pt x="0" y="94748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2409" y="4475770"/>
            <a:ext cx="6511182" cy="5811230"/>
          </a:xfrm>
          <a:custGeom>
            <a:avLst/>
            <a:gdLst/>
            <a:ahLst/>
            <a:cxnLst/>
            <a:rect l="l" t="t" r="r" b="b"/>
            <a:pathLst>
              <a:path w="6511182" h="5811230">
                <a:moveTo>
                  <a:pt x="0" y="0"/>
                </a:moveTo>
                <a:lnTo>
                  <a:pt x="6511182" y="0"/>
                </a:lnTo>
                <a:lnTo>
                  <a:pt x="6511182" y="5811230"/>
                </a:lnTo>
                <a:lnTo>
                  <a:pt x="0" y="58112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06120">
            <a:off x="-4532590" y="2735940"/>
            <a:ext cx="6511182" cy="5811230"/>
          </a:xfrm>
          <a:custGeom>
            <a:avLst/>
            <a:gdLst/>
            <a:ahLst/>
            <a:cxnLst/>
            <a:rect l="l" t="t" r="r" b="b"/>
            <a:pathLst>
              <a:path w="6511182" h="5811230">
                <a:moveTo>
                  <a:pt x="0" y="0"/>
                </a:moveTo>
                <a:lnTo>
                  <a:pt x="6511182" y="0"/>
                </a:lnTo>
                <a:lnTo>
                  <a:pt x="6511182" y="5811230"/>
                </a:lnTo>
                <a:lnTo>
                  <a:pt x="0" y="58112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28514" y="466208"/>
            <a:ext cx="8495283" cy="10350694"/>
          </a:xfrm>
          <a:custGeom>
            <a:avLst/>
            <a:gdLst/>
            <a:ahLst/>
            <a:cxnLst/>
            <a:rect l="l" t="t" r="r" b="b"/>
            <a:pathLst>
              <a:path w="8495283" h="10350694">
                <a:moveTo>
                  <a:pt x="0" y="0"/>
                </a:moveTo>
                <a:lnTo>
                  <a:pt x="8495283" y="0"/>
                </a:lnTo>
                <a:lnTo>
                  <a:pt x="8495283" y="10350694"/>
                </a:lnTo>
                <a:lnTo>
                  <a:pt x="0" y="1035069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alphaModFix amt="28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31156" y="9788968"/>
            <a:ext cx="3756844" cy="498032"/>
          </a:xfrm>
          <a:custGeom>
            <a:avLst/>
            <a:gdLst/>
            <a:ahLst/>
            <a:cxnLst/>
            <a:rect l="l" t="t" r="r" b="b"/>
            <a:pathLst>
              <a:path w="3756844" h="498032">
                <a:moveTo>
                  <a:pt x="0" y="0"/>
                </a:moveTo>
                <a:lnTo>
                  <a:pt x="3756844" y="0"/>
                </a:lnTo>
                <a:lnTo>
                  <a:pt x="3756844" y="498032"/>
                </a:lnTo>
                <a:lnTo>
                  <a:pt x="0" y="498032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990600"/>
            <a:ext cx="6486227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2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NOSSOS NÚMEROS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71742" y="3314178"/>
            <a:ext cx="5800141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4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34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A Administradora realizou </a:t>
            </a:r>
            <a:endParaRPr lang="en-US" sz="34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867471" y="4158981"/>
            <a:ext cx="3371776" cy="1985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pt-BR" altLang="en-US" sz="12100" b="1" dirty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478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10" y="5942801"/>
            <a:ext cx="7415808" cy="951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10"/>
              </a:lnSpc>
              <a:spcBef>
                <a:spcPct val="0"/>
              </a:spcBef>
            </a:pPr>
            <a:r>
              <a:rPr lang="en-US" sz="29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  no </a:t>
            </a:r>
            <a:r>
              <a:rPr lang="pt-BR" altLang="en-US" sz="29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1</a:t>
            </a:r>
            <a:r>
              <a:rPr lang="en-US" sz="29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° semestre de 202</a:t>
            </a:r>
            <a:r>
              <a:rPr lang="pt-BR" altLang="en-US" sz="29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5</a:t>
            </a:r>
            <a:r>
              <a:rPr lang="en-US" sz="29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3710"/>
              </a:lnSpc>
              <a:spcBef>
                <a:spcPct val="0"/>
              </a:spcBef>
            </a:pPr>
            <a:endParaRPr lang="en-US" sz="2900" dirty="0">
              <a:solidFill>
                <a:srgbClr val="3B064D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11063" y="1866757"/>
            <a:ext cx="7827913" cy="751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5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Canais</a:t>
            </a:r>
            <a:r>
              <a:rPr lang="en-US" sz="48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de atendimentos</a:t>
            </a:r>
          </a:p>
        </p:txBody>
      </p:sp>
      <p:sp>
        <p:nvSpPr>
          <p:cNvPr id="12" name="TextBox 12"/>
          <p:cNvSpPr txBox="1"/>
          <p:nvPr>
            <p:custDataLst>
              <p:tags r:id="rId1"/>
            </p:custDataLst>
          </p:nvPr>
        </p:nvSpPr>
        <p:spPr>
          <a:xfrm>
            <a:off x="9788852" y="3930184"/>
            <a:ext cx="216009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38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3" name="TextBox 13"/>
          <p:cNvSpPr txBox="1"/>
          <p:nvPr>
            <p:custDataLst>
              <p:tags r:id="rId2"/>
            </p:custDataLst>
          </p:nvPr>
        </p:nvSpPr>
        <p:spPr>
          <a:xfrm>
            <a:off x="9677685" y="4719479"/>
            <a:ext cx="2366645" cy="721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pt-BR" alt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32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4" name="TextBox 14"/>
          <p:cNvSpPr txBox="1"/>
          <p:nvPr>
            <p:custDataLst>
              <p:tags r:id="rId3"/>
            </p:custDataLst>
          </p:nvPr>
        </p:nvSpPr>
        <p:spPr>
          <a:xfrm>
            <a:off x="9609419" y="5512624"/>
            <a:ext cx="2533015" cy="721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  <a:r>
              <a:rPr lang="pt-BR" alt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  <a:r>
              <a:rPr lang="en-US" sz="44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4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>
            <p:custDataLst>
              <p:tags r:id="rId4"/>
            </p:custDataLst>
          </p:nvPr>
        </p:nvSpPr>
        <p:spPr>
          <a:xfrm>
            <a:off x="9829731" y="6295917"/>
            <a:ext cx="1828205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pt-BR" alt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6" name="TextBox 16"/>
          <p:cNvSpPr txBox="1"/>
          <p:nvPr>
            <p:custDataLst>
              <p:tags r:id="rId5"/>
            </p:custDataLst>
          </p:nvPr>
        </p:nvSpPr>
        <p:spPr>
          <a:xfrm>
            <a:off x="9541934" y="7847361"/>
            <a:ext cx="2454864" cy="721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pt-BR" altLang="en-US" sz="44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7</a:t>
            </a:r>
            <a:r>
              <a:rPr lang="en-US" sz="44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4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7" name="TextBox 17"/>
          <p:cNvSpPr txBox="1"/>
          <p:nvPr>
            <p:custDataLst>
              <p:tags r:id="rId6"/>
            </p:custDataLst>
          </p:nvPr>
        </p:nvSpPr>
        <p:spPr>
          <a:xfrm>
            <a:off x="9720574" y="7075890"/>
            <a:ext cx="2097584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pt-BR" alt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8" name="TextBox 18"/>
          <p:cNvSpPr txBox="1"/>
          <p:nvPr>
            <p:custDataLst>
              <p:tags r:id="rId7"/>
            </p:custDataLst>
          </p:nvPr>
        </p:nvSpPr>
        <p:spPr>
          <a:xfrm>
            <a:off x="12280495" y="4117275"/>
            <a:ext cx="2870299" cy="4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Reclame</a:t>
            </a:r>
            <a:r>
              <a:rPr lang="en-US" sz="310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Aqui</a:t>
            </a:r>
            <a:r>
              <a:rPr lang="en-US" sz="310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</p:txBody>
      </p:sp>
      <p:sp>
        <p:nvSpPr>
          <p:cNvPr id="19" name="TextBox 19"/>
          <p:cNvSpPr txBox="1"/>
          <p:nvPr>
            <p:custDataLst>
              <p:tags r:id="rId8"/>
            </p:custDataLst>
          </p:nvPr>
        </p:nvSpPr>
        <p:spPr>
          <a:xfrm>
            <a:off x="12268293" y="4838850"/>
            <a:ext cx="5685062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3100" dirty="0" err="1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Atendimento</a:t>
            </a:r>
            <a:r>
              <a:rPr lang="en-US" sz="3100" dirty="0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3100" dirty="0" err="1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Telefônico</a:t>
            </a:r>
            <a:endParaRPr lang="en-US" sz="3100" dirty="0" smtClean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  <a:p>
            <a:pPr algn="l">
              <a:lnSpc>
                <a:spcPts val="3965"/>
              </a:lnSpc>
              <a:spcBef>
                <a:spcPct val="0"/>
              </a:spcBef>
            </a:pPr>
            <a:endParaRPr lang="en-US" sz="31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0" name="TextBox 20"/>
          <p:cNvSpPr txBox="1"/>
          <p:nvPr>
            <p:custDataLst>
              <p:tags r:id="rId9"/>
            </p:custDataLst>
          </p:nvPr>
        </p:nvSpPr>
        <p:spPr>
          <a:xfrm>
            <a:off x="12268293" y="5661772"/>
            <a:ext cx="3726210" cy="4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31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Notificação</a:t>
            </a:r>
            <a:r>
              <a:rPr lang="en-US" sz="310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E-mail</a:t>
            </a:r>
          </a:p>
        </p:txBody>
      </p:sp>
      <p:sp>
        <p:nvSpPr>
          <p:cNvPr id="21" name="TextBox 21"/>
          <p:cNvSpPr txBox="1"/>
          <p:nvPr>
            <p:custDataLst>
              <p:tags r:id="rId10"/>
            </p:custDataLst>
          </p:nvPr>
        </p:nvSpPr>
        <p:spPr>
          <a:xfrm>
            <a:off x="12275618" y="6376393"/>
            <a:ext cx="3566666" cy="503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3100" dirty="0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Consumidor.Gov </a:t>
            </a:r>
            <a:endParaRPr lang="en-US" sz="31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2" name="TextBox 22"/>
          <p:cNvSpPr txBox="1"/>
          <p:nvPr>
            <p:custDataLst>
              <p:tags r:id="rId11"/>
            </p:custDataLst>
          </p:nvPr>
        </p:nvSpPr>
        <p:spPr>
          <a:xfrm>
            <a:off x="12268293" y="7236157"/>
            <a:ext cx="484362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3100" dirty="0" err="1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Atendimento</a:t>
            </a:r>
            <a:r>
              <a:rPr lang="en-US" sz="3100" dirty="0" smtClean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Online</a:t>
            </a:r>
            <a:endParaRPr lang="en-US" sz="31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3" name="TextBox 23"/>
          <p:cNvSpPr txBox="1"/>
          <p:nvPr>
            <p:custDataLst>
              <p:tags r:id="rId12"/>
            </p:custDataLst>
          </p:nvPr>
        </p:nvSpPr>
        <p:spPr>
          <a:xfrm>
            <a:off x="12251384" y="7962295"/>
            <a:ext cx="2478584" cy="482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5"/>
              </a:lnSpc>
              <a:spcBef>
                <a:spcPct val="0"/>
              </a:spcBef>
            </a:pPr>
            <a:r>
              <a:rPr lang="en-US" sz="310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RDR - </a:t>
            </a:r>
            <a:r>
              <a:rPr lang="en-US" sz="310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Bacen</a:t>
            </a:r>
            <a:endParaRPr lang="en-US" sz="3100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52400" y="9373497"/>
            <a:ext cx="10335373" cy="739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0"/>
              </a:lnSpc>
              <a:spcBef>
                <a:spcPct val="0"/>
              </a:spcBef>
            </a:pP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termos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CMN n°4.860/2020,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14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BCB 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n°28/2020 e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CVM n 43/2021,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publicamos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endParaRPr lang="en-US" sz="1400" dirty="0" smtClean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just">
              <a:lnSpc>
                <a:spcPts val="3070"/>
              </a:lnSpc>
              <a:spcBef>
                <a:spcPct val="0"/>
              </a:spcBef>
            </a:pPr>
            <a:r>
              <a:rPr lang="en-US" sz="14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 </a:t>
            </a:r>
            <a:r>
              <a:rPr lang="en-US" sz="1400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presente</a:t>
            </a:r>
            <a:r>
              <a:rPr lang="en-US" sz="14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relatório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relativo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às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atividades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14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no </a:t>
            </a:r>
            <a:r>
              <a:rPr lang="en-US" sz="14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2° </a:t>
            </a:r>
            <a:r>
              <a:rPr lang="en-US" sz="14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semestre de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0905117" y="-140833"/>
            <a:ext cx="8495283" cy="10350694"/>
          </a:xfrm>
          <a:custGeom>
            <a:avLst/>
            <a:gdLst/>
            <a:ahLst/>
            <a:cxnLst/>
            <a:rect l="l" t="t" r="r" b="b"/>
            <a:pathLst>
              <a:path w="8495283" h="10350694">
                <a:moveTo>
                  <a:pt x="0" y="0"/>
                </a:moveTo>
                <a:lnTo>
                  <a:pt x="8495283" y="0"/>
                </a:lnTo>
                <a:lnTo>
                  <a:pt x="8495283" y="10350694"/>
                </a:lnTo>
                <a:lnTo>
                  <a:pt x="0" y="103506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185485" y="835991"/>
            <a:ext cx="13911137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CLASSIFICAÇÃO DOS ATENDIMENTOS</a:t>
            </a:r>
            <a:endParaRPr lang="en-US" sz="5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757598" y="3707750"/>
            <a:ext cx="216009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38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766230" y="4712551"/>
            <a:ext cx="2142827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27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66230" y="5715598"/>
            <a:ext cx="2065139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16</a:t>
            </a:r>
            <a:r>
              <a:rPr lang="en-US" sz="44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4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757598" y="6718645"/>
            <a:ext cx="1828205" cy="707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77685" y="8698252"/>
            <a:ext cx="245486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4,5</a:t>
            </a:r>
            <a:r>
              <a:rPr lang="en-US" sz="4400" b="1" dirty="0" smtClean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4400" b="1" dirty="0">
              <a:solidFill>
                <a:srgbClr val="FFFFFF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88852" y="7721691"/>
            <a:ext cx="209758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9960" lvl="1" indent="-474980" algn="ctr">
              <a:lnSpc>
                <a:spcPts val="5630"/>
              </a:lnSpc>
              <a:buFont typeface="Arial" panose="020B0604020202020204"/>
              <a:buChar char="•"/>
            </a:pPr>
            <a:r>
              <a:rPr lang="en-US" sz="40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10</a:t>
            </a:r>
            <a:r>
              <a:rPr lang="en-US" sz="44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25" name="Freeform 2"/>
          <p:cNvSpPr/>
          <p:nvPr/>
        </p:nvSpPr>
        <p:spPr>
          <a:xfrm>
            <a:off x="-542" y="9623096"/>
            <a:ext cx="18283192" cy="675498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32" t="-18914" r="-5730" b="-19198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525806" y="9711829"/>
            <a:ext cx="3756844" cy="498032"/>
          </a:xfrm>
          <a:custGeom>
            <a:avLst/>
            <a:gdLst/>
            <a:ahLst/>
            <a:cxnLst/>
            <a:rect l="l" t="t" r="r" b="b"/>
            <a:pathLst>
              <a:path w="3756844" h="498032">
                <a:moveTo>
                  <a:pt x="0" y="0"/>
                </a:moveTo>
                <a:lnTo>
                  <a:pt x="3756844" y="0"/>
                </a:lnTo>
                <a:lnTo>
                  <a:pt x="3756844" y="498032"/>
                </a:lnTo>
                <a:lnTo>
                  <a:pt x="0" y="498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28" name="Gráfico 27"/>
          <p:cNvGraphicFramePr/>
          <p:nvPr/>
        </p:nvGraphicFramePr>
        <p:xfrm>
          <a:off x="9610906" y="2310407"/>
          <a:ext cx="9829800" cy="6240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Retângulo 28"/>
          <p:cNvSpPr/>
          <p:nvPr/>
        </p:nvSpPr>
        <p:spPr>
          <a:xfrm>
            <a:off x="2252992" y="3937294"/>
            <a:ext cx="2414270" cy="2077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pt-BR" altLang="en-US" sz="9600" b="1" dirty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478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057151" y="4725427"/>
            <a:ext cx="1192955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 Dos</a:t>
            </a:r>
            <a:r>
              <a:rPr lang="en-US" sz="3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4466465" y="4678022"/>
            <a:ext cx="5880519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a</a:t>
            </a:r>
            <a:r>
              <a:rPr lang="en-US" sz="3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tendimentos realizados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2" name="Retângulo 31"/>
          <p:cNvSpPr/>
          <p:nvPr/>
        </p:nvSpPr>
        <p:spPr>
          <a:xfrm>
            <a:off x="2333608" y="5340395"/>
            <a:ext cx="2182495" cy="2077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8</a:t>
            </a:r>
            <a:r>
              <a:rPr lang="pt-BR" altLang="en-US" sz="72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6</a:t>
            </a:r>
            <a:r>
              <a:rPr lang="en-US" sz="72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7200" b="1" dirty="0">
              <a:solidFill>
                <a:srgbClr val="EAB322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4484930" y="6224050"/>
            <a:ext cx="4937570" cy="656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435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f</a:t>
            </a:r>
            <a:r>
              <a:rPr lang="en-US" sz="32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oram improcedentes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75" y="9613556"/>
            <a:ext cx="18283192" cy="675498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93974" y="914671"/>
            <a:ext cx="14606432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5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COMPARATIVO </a:t>
            </a:r>
            <a:r>
              <a:rPr lang="en-US" sz="48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COM O </a:t>
            </a:r>
            <a:r>
              <a:rPr lang="en-US" sz="4800" b="1" dirty="0" smtClean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SEMESTRE ANTERIOR</a:t>
            </a:r>
            <a:endParaRPr lang="en-US" sz="48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229306" y="1696936"/>
            <a:ext cx="11135767" cy="5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  <a:spcBef>
                <a:spcPct val="0"/>
              </a:spcBef>
            </a:pPr>
            <a:r>
              <a:rPr lang="en-US" sz="337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1</a:t>
            </a:r>
            <a:r>
              <a:rPr lang="en-US" sz="337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°Semestre </a:t>
            </a:r>
            <a:r>
              <a:rPr lang="en-US" sz="337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</a:t>
            </a:r>
            <a:r>
              <a:rPr lang="en-US" sz="337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2024 comparado </a:t>
            </a:r>
            <a:r>
              <a:rPr lang="en-US" sz="337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ao </a:t>
            </a:r>
            <a:r>
              <a:rPr lang="pt-BR" altLang="en-US" sz="337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1</a:t>
            </a:r>
            <a:r>
              <a:rPr lang="en-US" sz="337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° Semestre de 202</a:t>
            </a:r>
            <a:r>
              <a:rPr lang="pt-BR" altLang="en-US" sz="337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5</a:t>
            </a:r>
          </a:p>
        </p:txBody>
      </p:sp>
      <p:sp>
        <p:nvSpPr>
          <p:cNvPr id="5" name="Freeform 5"/>
          <p:cNvSpPr/>
          <p:nvPr/>
        </p:nvSpPr>
        <p:spPr>
          <a:xfrm>
            <a:off x="11191746" y="72553"/>
            <a:ext cx="7897854" cy="9622784"/>
          </a:xfrm>
          <a:custGeom>
            <a:avLst/>
            <a:gdLst/>
            <a:ahLst/>
            <a:cxnLst/>
            <a:rect l="l" t="t" r="r" b="b"/>
            <a:pathLst>
              <a:path w="7897854" h="9622784">
                <a:moveTo>
                  <a:pt x="0" y="0"/>
                </a:moveTo>
                <a:lnTo>
                  <a:pt x="7897854" y="0"/>
                </a:lnTo>
                <a:lnTo>
                  <a:pt x="7897854" y="9622784"/>
                </a:lnTo>
                <a:lnTo>
                  <a:pt x="0" y="96227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4000"/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40673" y="9869770"/>
            <a:ext cx="3147327" cy="417230"/>
          </a:xfrm>
          <a:custGeom>
            <a:avLst/>
            <a:gdLst/>
            <a:ahLst/>
            <a:cxnLst/>
            <a:rect l="l" t="t" r="r" b="b"/>
            <a:pathLst>
              <a:path w="3147327" h="417230">
                <a:moveTo>
                  <a:pt x="0" y="0"/>
                </a:moveTo>
                <a:lnTo>
                  <a:pt x="3147327" y="0"/>
                </a:lnTo>
                <a:lnTo>
                  <a:pt x="3147327" y="417230"/>
                </a:lnTo>
                <a:lnTo>
                  <a:pt x="0" y="4172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aphicFrame>
        <p:nvGraphicFramePr>
          <p:cNvPr id="18" name="Gráfico 17"/>
          <p:cNvGraphicFramePr/>
          <p:nvPr/>
        </p:nvGraphicFramePr>
        <p:xfrm>
          <a:off x="-22875" y="3373690"/>
          <a:ext cx="9138220" cy="5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18"/>
          <p:cNvGraphicFramePr/>
          <p:nvPr/>
        </p:nvGraphicFramePr>
        <p:xfrm>
          <a:off x="8305800" y="3265888"/>
          <a:ext cx="9982200" cy="599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8945" y="7390909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637790" y="4081145"/>
            <a:ext cx="4185285" cy="1985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pt-BR" altLang="en-US" sz="12100" b="1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33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1738" y="5827660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  <a:spcBef>
                <a:spcPct val="0"/>
              </a:spcBef>
            </a:pP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7676063" y="5095879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11623026" y="729698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0" y="0"/>
                </a:moveTo>
                <a:lnTo>
                  <a:pt x="7656131" y="0"/>
                </a:lnTo>
                <a:lnTo>
                  <a:pt x="7656131" y="9328267"/>
                </a:lnTo>
                <a:lnTo>
                  <a:pt x="0" y="9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pt-BR" altLang="en-US"/>
          </a:p>
        </p:txBody>
      </p:sp>
      <p:sp>
        <p:nvSpPr>
          <p:cNvPr id="8" name="TextBox 8"/>
          <p:cNvSpPr txBox="1"/>
          <p:nvPr/>
        </p:nvSpPr>
        <p:spPr>
          <a:xfrm>
            <a:off x="10264988" y="7687709"/>
            <a:ext cx="3156347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7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Índice de Solução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2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0192" y="2034541"/>
            <a:ext cx="4240857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5"/>
              </a:lnSpc>
              <a:spcBef>
                <a:spcPct val="0"/>
              </a:spcBef>
            </a:pPr>
            <a:r>
              <a:rPr lang="en-US" sz="33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1° Consumidor.Gov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06781" y="8678989"/>
            <a:ext cx="3463677" cy="113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pt-BR" alt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3,1</a:t>
            </a: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dias</a:t>
            </a:r>
            <a:endParaRPr lang="en-US" sz="60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606781" y="7655117"/>
            <a:ext cx="3069282" cy="88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Prazo médio  de 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resposta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908459" y="2748345"/>
            <a:ext cx="13944155" cy="840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5"/>
              </a:lnSpc>
              <a:spcBef>
                <a:spcPct val="0"/>
              </a:spcBef>
            </a:pP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plataforma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pública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a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comunicação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direta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entre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consumidores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empresas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</a:p>
          <a:p>
            <a:pPr algn="l">
              <a:lnSpc>
                <a:spcPts val="3325"/>
              </a:lnSpc>
              <a:spcBef>
                <a:spcPct val="0"/>
              </a:spcBef>
            </a:pP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 o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objetivo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resolver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conflitos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consumo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online, de forma </a:t>
            </a:r>
            <a:r>
              <a:rPr lang="en-US" sz="26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alternativa</a:t>
            </a:r>
            <a:r>
              <a:rPr lang="en-US" sz="26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090785" y="8484235"/>
            <a:ext cx="2990850" cy="113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pt-BR" alt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62,1</a:t>
            </a: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966620" y="958564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18" name="Gráfico 17"/>
          <p:cNvGraphicFramePr/>
          <p:nvPr/>
        </p:nvGraphicFramePr>
        <p:xfrm>
          <a:off x="9056284" y="3178348"/>
          <a:ext cx="7074117" cy="4291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438" y="7250454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262755" y="4413250"/>
            <a:ext cx="3226435" cy="1985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pt-BR" altLang="en-US" sz="12100" b="1" dirty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35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71522" y="6160073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  <a:spcBef>
                <a:spcPct val="0"/>
              </a:spcBef>
            </a:pP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8166699" y="5380671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 flipH="1">
            <a:off x="-662305" y="647700"/>
            <a:ext cx="4925060" cy="9328150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7656131" y="0"/>
                </a:moveTo>
                <a:lnTo>
                  <a:pt x="0" y="0"/>
                </a:lnTo>
                <a:lnTo>
                  <a:pt x="0" y="9328268"/>
                </a:lnTo>
                <a:lnTo>
                  <a:pt x="7656131" y="9328268"/>
                </a:lnTo>
                <a:lnTo>
                  <a:pt x="7656131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</p:spPr>
        <p:txBody>
          <a:bodyPr/>
          <a:lstStyle/>
          <a:p>
            <a:endParaRPr lang="pt-BR" altLang="en-US"/>
          </a:p>
        </p:txBody>
      </p:sp>
      <p:sp>
        <p:nvSpPr>
          <p:cNvPr id="8" name="TextBox 8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2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85585" y="2165350"/>
            <a:ext cx="4160520" cy="541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25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2° RDR - </a:t>
            </a:r>
            <a:r>
              <a:rPr lang="en-US" sz="3200" b="1" dirty="0" err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Bacen</a:t>
            </a:r>
            <a:endParaRPr lang="en-US" sz="3200" b="1" dirty="0">
              <a:solidFill>
                <a:srgbClr val="3B064D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498975" y="8698230"/>
            <a:ext cx="2554605" cy="113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en-US" sz="66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2</a:t>
            </a:r>
            <a:r>
              <a:rPr lang="pt-BR" altLang="en-US" sz="66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77776" y="7855886"/>
            <a:ext cx="3646289" cy="438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sz="2775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Demandas</a:t>
            </a:r>
            <a:r>
              <a:rPr lang="en-US" sz="2775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775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Julgadas</a:t>
            </a:r>
            <a:endParaRPr lang="en-US" sz="2775" dirty="0">
              <a:solidFill>
                <a:srgbClr val="FFFFFF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855720" y="7834033"/>
            <a:ext cx="4411414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720" dirty="0" err="1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Julgadas</a:t>
            </a:r>
            <a:r>
              <a:rPr lang="en-US" sz="2720" dirty="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Improcedentes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03649" y="2930814"/>
            <a:ext cx="17225616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0"/>
              </a:lnSpc>
              <a:spcBef>
                <a:spcPct val="0"/>
              </a:spcBef>
            </a:pP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O Sistema RDR,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Registro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do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Cidadão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, é </a:t>
            </a:r>
            <a:r>
              <a:rPr lang="en-US" sz="2400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empregado</a:t>
            </a:r>
            <a:r>
              <a:rPr lang="en-US" sz="2400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por</a:t>
            </a:r>
            <a:r>
              <a:rPr lang="en-US" sz="2400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todas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as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instituições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financeiras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e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administradoras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400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consórcios</a:t>
            </a:r>
            <a:r>
              <a:rPr lang="en-US" sz="2400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autorizadas</a:t>
            </a:r>
            <a:r>
              <a:rPr lang="en-US" sz="2400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pelo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Banco Central.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Esse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sistema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permite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às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instituições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identificar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e responder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às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reclamações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e </a:t>
            </a:r>
            <a:r>
              <a:rPr lang="en-US" sz="2400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denúncias</a:t>
            </a:r>
            <a:r>
              <a:rPr lang="en-US" sz="2400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registradas</a:t>
            </a:r>
            <a:r>
              <a:rPr lang="en-US" sz="2400" dirty="0" smtClean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no BACEN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pelo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cidadão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400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solicitante</a:t>
            </a: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32183" y="8618586"/>
            <a:ext cx="2948817" cy="113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pt-BR" altLang="en-US" sz="69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46</a:t>
            </a:r>
            <a:r>
              <a:rPr lang="en-US" sz="69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  <a:endParaRPr lang="en-US" sz="69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17" name="Gráfico 16"/>
          <p:cNvGraphicFramePr/>
          <p:nvPr/>
        </p:nvGraphicFramePr>
        <p:xfrm>
          <a:off x="9273141" y="3717732"/>
          <a:ext cx="7186059" cy="350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8945" y="7390909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035935" y="4081145"/>
            <a:ext cx="4289425" cy="1985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pt-BR" altLang="en-US" sz="12100" b="1" dirty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180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1738" y="5827660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  <a:spcBef>
                <a:spcPct val="0"/>
              </a:spcBef>
            </a:pP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7676063" y="5095879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11623026" y="729698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0" y="0"/>
                </a:moveTo>
                <a:lnTo>
                  <a:pt x="7656131" y="0"/>
                </a:lnTo>
                <a:lnTo>
                  <a:pt x="7656131" y="9328267"/>
                </a:lnTo>
                <a:lnTo>
                  <a:pt x="0" y="9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64988" y="7687709"/>
            <a:ext cx="3156347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7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Índice de Solução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2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60192" y="2034541"/>
            <a:ext cx="3645545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5"/>
              </a:lnSpc>
              <a:spcBef>
                <a:spcPct val="0"/>
              </a:spcBef>
            </a:pPr>
            <a:r>
              <a:rPr lang="en-US" sz="33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3° Reclame Aqui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915535" y="8572500"/>
            <a:ext cx="3822700" cy="2145665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3,</a:t>
            </a:r>
            <a:r>
              <a:rPr lang="pt-BR" alt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1</a:t>
            </a: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dias</a:t>
            </a:r>
            <a:r>
              <a:rPr lang="pt-BR" alt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pt-BR" altLang="en-US" sz="2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úteis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57606" y="7584952"/>
            <a:ext cx="3069282" cy="88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Prazo médio  de 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resposta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789690"/>
            <a:ext cx="16880156" cy="177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  <a:spcBef>
                <a:spcPct val="0"/>
              </a:spcBef>
            </a:pP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plataforma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brasileira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permite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700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consumidores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compartilhem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experiências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Administradora </a:t>
            </a:r>
            <a:r>
              <a:rPr lang="en-US" sz="2700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resolvendo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problemas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ao </a:t>
            </a: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No </a:t>
            </a:r>
            <a:r>
              <a:rPr lang="pt-BR" alt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primeiro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semestre 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202</a:t>
            </a:r>
            <a:r>
              <a:rPr lang="pt-BR" alt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5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a Administradora</a:t>
            </a:r>
          </a:p>
          <a:p>
            <a:pPr algn="l">
              <a:lnSpc>
                <a:spcPts val="3455"/>
              </a:lnSpc>
              <a:spcBef>
                <a:spcPct val="0"/>
              </a:spcBef>
            </a:pPr>
            <a:r>
              <a:rPr lang="en-US" sz="270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</a:t>
            </a:r>
            <a:r>
              <a:rPr lang="en-US" sz="2700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ecebeu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total de </a:t>
            </a:r>
            <a:r>
              <a:rPr lang="pt-BR" alt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180</a:t>
            </a:r>
            <a:r>
              <a:rPr lang="en-US" sz="270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atendimentos.</a:t>
            </a:r>
            <a:endParaRPr lang="en-US" sz="2700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455"/>
              </a:lnSpc>
              <a:spcBef>
                <a:spcPct val="0"/>
              </a:spcBef>
            </a:pPr>
            <a:endParaRPr lang="en-US" sz="2700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0756195" y="8484169"/>
            <a:ext cx="2173932" cy="1132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pt-BR" alt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64</a:t>
            </a: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%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16" name="Gráfico 15"/>
          <p:cNvGraphicFramePr/>
          <p:nvPr/>
        </p:nvGraphicFramePr>
        <p:xfrm>
          <a:off x="9273141" y="3717732"/>
          <a:ext cx="7186059" cy="350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8945" y="7390909"/>
            <a:ext cx="19045159" cy="2896091"/>
          </a:xfrm>
          <a:custGeom>
            <a:avLst/>
            <a:gdLst/>
            <a:ahLst/>
            <a:cxnLst/>
            <a:rect l="l" t="t" r="r" b="b"/>
            <a:pathLst>
              <a:path w="19045159" h="2896091">
                <a:moveTo>
                  <a:pt x="0" y="0"/>
                </a:moveTo>
                <a:lnTo>
                  <a:pt x="19045159" y="0"/>
                </a:lnTo>
                <a:lnTo>
                  <a:pt x="19045159" y="2896091"/>
                </a:lnTo>
                <a:lnTo>
                  <a:pt x="0" y="28960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032" t="-18914" r="-5730" b="-1919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656965" y="4081145"/>
            <a:ext cx="3491865" cy="19856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5"/>
              </a:lnSpc>
              <a:spcBef>
                <a:spcPct val="0"/>
              </a:spcBef>
            </a:pPr>
            <a:r>
              <a:rPr lang="en-US" sz="121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15</a:t>
            </a:r>
            <a:r>
              <a:rPr lang="pt-BR" altLang="en-US" sz="12100" b="1" dirty="0" smtClean="0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4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21738" y="5827660"/>
            <a:ext cx="8058798" cy="36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0"/>
              </a:lnSpc>
              <a:spcBef>
                <a:spcPct val="0"/>
              </a:spcBef>
            </a:pPr>
            <a:r>
              <a:rPr lang="en-US" sz="2400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atendimentos</a:t>
            </a:r>
          </a:p>
        </p:txBody>
      </p:sp>
      <p:sp>
        <p:nvSpPr>
          <p:cNvPr id="5" name="AutoShape 5"/>
          <p:cNvSpPr/>
          <p:nvPr/>
        </p:nvSpPr>
        <p:spPr>
          <a:xfrm flipV="1">
            <a:off x="7676063" y="5095879"/>
            <a:ext cx="1106443" cy="19050"/>
          </a:xfrm>
          <a:prstGeom prst="line">
            <a:avLst/>
          </a:prstGeom>
          <a:ln w="57150" cap="flat">
            <a:solidFill>
              <a:srgbClr val="3B064D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7" name="Freeform 7"/>
          <p:cNvSpPr/>
          <p:nvPr/>
        </p:nvSpPr>
        <p:spPr>
          <a:xfrm>
            <a:off x="11582386" y="723983"/>
            <a:ext cx="7656131" cy="9328267"/>
          </a:xfrm>
          <a:custGeom>
            <a:avLst/>
            <a:gdLst/>
            <a:ahLst/>
            <a:cxnLst/>
            <a:rect l="l" t="t" r="r" b="b"/>
            <a:pathLst>
              <a:path w="7656131" h="9328267">
                <a:moveTo>
                  <a:pt x="0" y="0"/>
                </a:moveTo>
                <a:lnTo>
                  <a:pt x="7656131" y="0"/>
                </a:lnTo>
                <a:lnTo>
                  <a:pt x="7656131" y="9328267"/>
                </a:lnTo>
                <a:lnTo>
                  <a:pt x="0" y="93282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9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146148" y="7687709"/>
            <a:ext cx="3394025" cy="42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0"/>
              </a:lnSpc>
              <a:spcBef>
                <a:spcPct val="0"/>
              </a:spcBef>
            </a:pPr>
            <a:r>
              <a:rPr lang="en-US" sz="2720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Índice de Resposta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3663" y="597916"/>
            <a:ext cx="11420674" cy="823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55"/>
              </a:lnSpc>
              <a:spcBef>
                <a:spcPct val="0"/>
              </a:spcBef>
            </a:pPr>
            <a:r>
              <a:rPr lang="en-US" sz="52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CANAIS DE ATENDIMENTO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851137" y="2162163"/>
            <a:ext cx="6021288" cy="528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25"/>
              </a:lnSpc>
              <a:spcBef>
                <a:spcPct val="0"/>
              </a:spcBef>
            </a:pPr>
            <a:r>
              <a:rPr lang="en-US" sz="33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4° Atendimento Telefônico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83000" y="8572500"/>
            <a:ext cx="5114290" cy="11322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pt-BR" altLang="en-US" sz="6000" b="1" dirty="0" smtClean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4,9 </a:t>
            </a:r>
            <a:r>
              <a:rPr lang="en-US" sz="6000" b="1" dirty="0" err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dias</a:t>
            </a:r>
            <a:endParaRPr lang="en-US" sz="6000" b="1" dirty="0">
              <a:solidFill>
                <a:srgbClr val="F8C300"/>
              </a:solidFill>
              <a:latin typeface="Garet Bold"/>
              <a:ea typeface="Garet Bold"/>
              <a:cs typeface="Garet Bold"/>
              <a:sym typeface="Gare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325551" y="7743702"/>
            <a:ext cx="3069282" cy="88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 Prazo médio  de </a:t>
            </a:r>
          </a:p>
          <a:p>
            <a:pPr algn="ctr">
              <a:lnSpc>
                <a:spcPts val="3550"/>
              </a:lnSpc>
              <a:spcBef>
                <a:spcPct val="0"/>
              </a:spcBef>
            </a:pPr>
            <a:r>
              <a:rPr lang="en-US" sz="2775">
                <a:solidFill>
                  <a:srgbClr val="FFFFFF"/>
                </a:solidFill>
                <a:latin typeface="Garet"/>
                <a:ea typeface="Garet"/>
                <a:cs typeface="Garet"/>
                <a:sym typeface="Garet"/>
              </a:rPr>
              <a:t>resposta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636165" y="8484169"/>
            <a:ext cx="2413992" cy="1101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0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100%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07173" y="2887057"/>
            <a:ext cx="17532923" cy="905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0"/>
              </a:lnSpc>
              <a:spcBef>
                <a:spcPct val="0"/>
              </a:spcBef>
            </a:pPr>
            <a:r>
              <a:rPr lang="en-US" sz="2775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 atendimento telefônico na ouvidoria é um serviço para receber e responder às manifestações dos cidadãos, como reclamações e sugestões, garantindo transparência e buscando melhorias nos serviços da organização.</a:t>
            </a:r>
          </a:p>
        </p:txBody>
      </p:sp>
      <p:sp>
        <p:nvSpPr>
          <p:cNvPr id="15" name="Freeform 15"/>
          <p:cNvSpPr/>
          <p:nvPr/>
        </p:nvSpPr>
        <p:spPr>
          <a:xfrm>
            <a:off x="13610467" y="9666915"/>
            <a:ext cx="4677533" cy="620085"/>
          </a:xfrm>
          <a:custGeom>
            <a:avLst/>
            <a:gdLst/>
            <a:ahLst/>
            <a:cxnLst/>
            <a:rect l="l" t="t" r="r" b="b"/>
            <a:pathLst>
              <a:path w="4677533" h="620085">
                <a:moveTo>
                  <a:pt x="0" y="0"/>
                </a:moveTo>
                <a:lnTo>
                  <a:pt x="4677533" y="0"/>
                </a:lnTo>
                <a:lnTo>
                  <a:pt x="4677533" y="620085"/>
                </a:lnTo>
                <a:lnTo>
                  <a:pt x="0" y="6200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19" name="Gráfico 18"/>
          <p:cNvGraphicFramePr/>
          <p:nvPr/>
        </p:nvGraphicFramePr>
        <p:xfrm>
          <a:off x="9314177" y="3609218"/>
          <a:ext cx="7186059" cy="350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8555" y="2598420"/>
            <a:ext cx="12910393" cy="7026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Conforme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as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normativas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CMN nº 4.860/2020 e BCB nº 28/2020,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resposta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definitiva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solicitantes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por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meio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canal de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deve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ocorrer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até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10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úteis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endParaRPr lang="en-US" sz="3290" dirty="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 </a:t>
            </a:r>
            <a:r>
              <a:rPr lang="pt-BR" alt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primeiro 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semestre de 202</a:t>
            </a:r>
            <a:r>
              <a:rPr lang="pt-BR" alt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5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as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solicitações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feitas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através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canais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internos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oficiais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foram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atendidas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prazo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médio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pt-BR" alt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4,2</a:t>
            </a:r>
            <a:r>
              <a:rPr lang="en-US" sz="329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úteis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endParaRPr lang="en-US" sz="3290" dirty="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prazo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pt-BR" alt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4,2</a:t>
            </a:r>
            <a:r>
              <a:rPr lang="en-US" sz="329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um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marco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agilidade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eficiência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refletindo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compromisso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oferecer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respostas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rápidas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soluções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eficazes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Cada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feito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qualidade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perder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rapidez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Estamos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orgulhosos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dessa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conquista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seguimos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l">
              <a:lnSpc>
                <a:spcPts val="4215"/>
              </a:lnSpc>
              <a:spcBef>
                <a:spcPct val="0"/>
              </a:spcBef>
            </a:pP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aprimorando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29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processos</a:t>
            </a:r>
            <a:r>
              <a:rPr lang="en-US" sz="329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!</a:t>
            </a:r>
          </a:p>
        </p:txBody>
      </p:sp>
      <p:sp>
        <p:nvSpPr>
          <p:cNvPr id="3" name="Freeform 3"/>
          <p:cNvSpPr/>
          <p:nvPr/>
        </p:nvSpPr>
        <p:spPr>
          <a:xfrm>
            <a:off x="8648191" y="224177"/>
            <a:ext cx="9132194" cy="9838646"/>
          </a:xfrm>
          <a:custGeom>
            <a:avLst/>
            <a:gdLst/>
            <a:ahLst/>
            <a:cxnLst/>
            <a:rect l="l" t="t" r="r" b="b"/>
            <a:pathLst>
              <a:path w="9132194" h="9838646">
                <a:moveTo>
                  <a:pt x="0" y="0"/>
                </a:moveTo>
                <a:lnTo>
                  <a:pt x="9132194" y="0"/>
                </a:lnTo>
                <a:lnTo>
                  <a:pt x="9132194" y="9838646"/>
                </a:lnTo>
                <a:lnTo>
                  <a:pt x="0" y="9838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571123"/>
            <a:ext cx="11332964" cy="1403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37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Agilidade que encanta, excelência que supreende!</a:t>
            </a:r>
          </a:p>
        </p:txBody>
      </p:sp>
      <p:sp>
        <p:nvSpPr>
          <p:cNvPr id="5" name="Freeform 5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47220" y="0"/>
            <a:ext cx="7640780" cy="10287000"/>
            <a:chOff x="0" y="0"/>
            <a:chExt cx="2012387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12387" cy="2709333"/>
            </a:xfrm>
            <a:custGeom>
              <a:avLst/>
              <a:gdLst/>
              <a:ahLst/>
              <a:cxnLst/>
              <a:rect l="l" t="t" r="r" b="b"/>
              <a:pathLst>
                <a:path w="2012387" h="2709333">
                  <a:moveTo>
                    <a:pt x="0" y="0"/>
                  </a:moveTo>
                  <a:lnTo>
                    <a:pt x="2012387" y="0"/>
                  </a:lnTo>
                  <a:lnTo>
                    <a:pt x="201238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01238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66239">
            <a:off x="6254969" y="2286115"/>
            <a:ext cx="5778062" cy="5778062"/>
          </a:xfrm>
          <a:custGeom>
            <a:avLst/>
            <a:gdLst/>
            <a:ahLst/>
            <a:cxnLst/>
            <a:rect l="l" t="t" r="r" b="b"/>
            <a:pathLst>
              <a:path w="5778062" h="5778062">
                <a:moveTo>
                  <a:pt x="0" y="0"/>
                </a:moveTo>
                <a:lnTo>
                  <a:pt x="5778062" y="0"/>
                </a:lnTo>
                <a:lnTo>
                  <a:pt x="5778062" y="5778063"/>
                </a:lnTo>
                <a:lnTo>
                  <a:pt x="0" y="5778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1882039" y="0"/>
            <a:ext cx="5171142" cy="4356687"/>
          </a:xfrm>
          <a:custGeom>
            <a:avLst/>
            <a:gdLst/>
            <a:ahLst/>
            <a:cxnLst/>
            <a:rect l="l" t="t" r="r" b="b"/>
            <a:pathLst>
              <a:path w="5171142" h="4356687">
                <a:moveTo>
                  <a:pt x="0" y="0"/>
                </a:moveTo>
                <a:lnTo>
                  <a:pt x="5171142" y="0"/>
                </a:lnTo>
                <a:lnTo>
                  <a:pt x="5171142" y="4356687"/>
                </a:lnTo>
                <a:lnTo>
                  <a:pt x="0" y="4356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298228" y="1633723"/>
            <a:ext cx="7845772" cy="7733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emprega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pesquisa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satisfação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estruturada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coletar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avaliações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1 a 5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relacionadas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ao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prestado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aos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Tais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avaliações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são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obtidas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por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meio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e-mails e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levam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consideração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qualidade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a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satisfação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solução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apresentada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resultados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diários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são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usados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implementar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melhorias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140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contínuas</a:t>
            </a:r>
            <a:r>
              <a:rPr lang="en-US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pt-BR" sz="3140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</a:rPr>
              <a:t>Atualmente, a pesquisa de satisfação apresenta uma pontuação de 1,7 (em uma escala de 5), enquanto no Reclame Aqui a nota é 6,6 (em uma escala de 10).</a:t>
            </a:r>
            <a:endParaRPr lang="en-US" sz="3140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72916" y="1228386"/>
            <a:ext cx="8766284" cy="1890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Pesquisa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de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Satisfação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foi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implementada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em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atendimento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ao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artigo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1º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da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Instrução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</a:t>
            </a:r>
            <a:r>
              <a:rPr lang="en-US" sz="2375" dirty="0" err="1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Normativa</a:t>
            </a: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 BCB </a:t>
            </a:r>
          </a:p>
          <a:p>
            <a:pPr algn="l">
              <a:lnSpc>
                <a:spcPts val="3040"/>
              </a:lnSpc>
              <a:spcBef>
                <a:spcPct val="0"/>
              </a:spcBef>
            </a:pPr>
            <a:r>
              <a:rPr lang="en-US" sz="2375" dirty="0">
                <a:solidFill>
                  <a:srgbClr val="3B064D"/>
                </a:solidFill>
                <a:latin typeface="Garet"/>
                <a:ea typeface="Garet"/>
                <a:cs typeface="Garet"/>
                <a:sym typeface="Garet"/>
              </a:rPr>
              <a:t>nº 265/2022.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67492" y="4337637"/>
            <a:ext cx="7320508" cy="5302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5"/>
              </a:lnSpc>
              <a:spcBef>
                <a:spcPct val="0"/>
              </a:spcBef>
            </a:pPr>
            <a:r>
              <a:rPr lang="en-US" sz="2445" b="1" dirty="0" err="1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Prazo</a:t>
            </a:r>
            <a:r>
              <a:rPr lang="en-US" sz="2445" b="1" dirty="0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 de </a:t>
            </a:r>
            <a:r>
              <a:rPr lang="en-US" sz="2445" b="1" dirty="0" err="1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Resposta</a:t>
            </a:r>
            <a:r>
              <a:rPr lang="en-US" sz="2445" b="1" dirty="0">
                <a:solidFill>
                  <a:srgbClr val="E7F6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</a:p>
          <a:p>
            <a:pPr algn="ctr">
              <a:lnSpc>
                <a:spcPts val="3125"/>
              </a:lnSpc>
              <a:spcBef>
                <a:spcPct val="0"/>
              </a:spcBef>
            </a:pPr>
            <a:endParaRPr lang="en-US" sz="2445" b="1" dirty="0">
              <a:solidFill>
                <a:srgbClr val="E7F6FF"/>
              </a:solidFill>
              <a:latin typeface="Garet Bold"/>
              <a:ea typeface="Garet Bold"/>
              <a:cs typeface="Garet Bold"/>
              <a:sym typeface="Garet Bold"/>
            </a:endParaRP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BCN 28/2020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determina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que o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prazo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resposta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as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demandas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não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pode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ultrapassa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dez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dias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úteis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time de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apresenta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 tempo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médio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análise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 </a:t>
            </a:r>
            <a:r>
              <a:rPr lang="pt-BR" altLang="en-US" sz="2745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4,2</a:t>
            </a:r>
            <a:r>
              <a:rPr lang="en-US" sz="2745" smtClean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endParaRPr lang="en-US" sz="2745" dirty="0">
              <a:solidFill>
                <a:srgbClr val="E7F6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Buscamos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atender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máxima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agilidade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respeito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humanização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Temos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prazer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err="1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745" dirty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45" dirty="0" smtClean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serv</a:t>
            </a:r>
            <a:r>
              <a:rPr lang="pt-BR" altLang="en-US" sz="2745" dirty="0" smtClean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</a:t>
            </a:r>
            <a:r>
              <a:rPr lang="en-US" sz="2745" dirty="0" smtClean="0">
                <a:solidFill>
                  <a:srgbClr val="E7F6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r!</a:t>
            </a:r>
            <a:endParaRPr lang="en-US" sz="2745" dirty="0">
              <a:solidFill>
                <a:srgbClr val="E7F6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85109" y="647638"/>
            <a:ext cx="10647220" cy="733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85"/>
              </a:lnSpc>
              <a:spcBef>
                <a:spcPct val="0"/>
              </a:spcBef>
            </a:pPr>
            <a:r>
              <a:rPr lang="en-US" sz="4675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PESQUISA DE SATISFAÇÃO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989085" y="9717107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3"/>
                </a:lnTo>
                <a:lnTo>
                  <a:pt x="0" y="5698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55161" y="0"/>
            <a:ext cx="8632839" cy="10287000"/>
            <a:chOff x="0" y="0"/>
            <a:chExt cx="227366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3669" cy="2709333"/>
            </a:xfrm>
            <a:custGeom>
              <a:avLst/>
              <a:gdLst/>
              <a:ahLst/>
              <a:cxnLst/>
              <a:rect l="l" t="t" r="r" b="b"/>
              <a:pathLst>
                <a:path w="2273669" h="2709333">
                  <a:moveTo>
                    <a:pt x="0" y="0"/>
                  </a:moveTo>
                  <a:lnTo>
                    <a:pt x="2273669" y="0"/>
                  </a:lnTo>
                  <a:lnTo>
                    <a:pt x="227366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273669" cy="268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57505" y="711165"/>
            <a:ext cx="8228152" cy="8864669"/>
          </a:xfrm>
          <a:custGeom>
            <a:avLst/>
            <a:gdLst/>
            <a:ahLst/>
            <a:cxnLst/>
            <a:rect l="l" t="t" r="r" b="b"/>
            <a:pathLst>
              <a:path w="8228152" h="8864669">
                <a:moveTo>
                  <a:pt x="0" y="0"/>
                </a:moveTo>
                <a:lnTo>
                  <a:pt x="8228152" y="0"/>
                </a:lnTo>
                <a:lnTo>
                  <a:pt x="8228152" y="8864670"/>
                </a:lnTo>
                <a:lnTo>
                  <a:pt x="0" y="88646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3000"/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4270" y="2548728"/>
            <a:ext cx="9144000" cy="737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5"/>
              </a:lnSpc>
            </a:pP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 </a:t>
            </a:r>
            <a:r>
              <a:rPr lang="pt-BR" alt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primeiro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semestre de 202</a:t>
            </a:r>
            <a:r>
              <a:rPr lang="pt-BR" alt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5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foi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período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grandes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conquistas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a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onde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compromisso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incessante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transformar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desafios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oportunidades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foi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grande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destaque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Alinhados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o manifesto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Grupo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“com </a:t>
            </a:r>
            <a:r>
              <a:rPr lang="en-US" sz="2185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você</a:t>
            </a:r>
            <a:r>
              <a:rPr 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por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você</a:t>
            </a:r>
            <a:r>
              <a:rPr 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”,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reafirmamos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excelência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no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experiência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3385"/>
              </a:lnSpc>
            </a:pPr>
            <a:endParaRPr lang="en-US" sz="2185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385"/>
              </a:lnSpc>
            </a:pP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Cada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seção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deste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documento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sublinha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esforços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garantir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ágil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eficiente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objetivo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não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apenas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resolver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problemas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mas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também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identificar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tratar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causas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principais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proporcionando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melhorias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contínuas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serviços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3385"/>
              </a:lnSpc>
            </a:pPr>
            <a:endParaRPr lang="en-US" sz="2185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385"/>
              </a:lnSpc>
            </a:pP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termos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CMN nº 4.860/2020,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BCB nº 28/2020 e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CVM nº 43/2021,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publicamos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presente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relatório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relativo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às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atividades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185" dirty="0" err="1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no </a:t>
            </a:r>
            <a:r>
              <a:rPr lang="pt-BR" alt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1</a:t>
            </a:r>
            <a:r>
              <a:rPr 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º </a:t>
            </a:r>
            <a:r>
              <a:rPr lang="en-US" sz="2185" dirty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semestre de </a:t>
            </a:r>
            <a:r>
              <a:rPr 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202</a:t>
            </a:r>
            <a:r>
              <a:rPr lang="pt-BR" alt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5</a:t>
            </a:r>
            <a:r>
              <a:rPr lang="en-US" sz="2185" dirty="0" smtClean="0">
                <a:solidFill>
                  <a:srgbClr val="3B064D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  <a:endParaRPr lang="en-US" sz="2185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385"/>
              </a:lnSpc>
            </a:pPr>
            <a:endParaRPr lang="en-US" sz="2185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385"/>
              </a:lnSpc>
            </a:pPr>
            <a:endParaRPr lang="en-US" sz="2185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385"/>
              </a:lnSpc>
            </a:pPr>
            <a:endParaRPr lang="en-US" sz="2185" dirty="0">
              <a:solidFill>
                <a:srgbClr val="3B064D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1296245"/>
            <a:ext cx="7267874" cy="747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0"/>
              </a:lnSpc>
            </a:pPr>
            <a:r>
              <a:rPr lang="en-US" sz="5305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APRESENTAÇÃO</a:t>
            </a:r>
          </a:p>
        </p:txBody>
      </p:sp>
      <p:sp>
        <p:nvSpPr>
          <p:cNvPr id="8" name="Freeform 8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928346" y="332108"/>
            <a:ext cx="7897854" cy="9622784"/>
          </a:xfrm>
          <a:custGeom>
            <a:avLst/>
            <a:gdLst/>
            <a:ahLst/>
            <a:cxnLst/>
            <a:rect l="l" t="t" r="r" b="b"/>
            <a:pathLst>
              <a:path w="7897854" h="9622784">
                <a:moveTo>
                  <a:pt x="0" y="0"/>
                </a:moveTo>
                <a:lnTo>
                  <a:pt x="7897854" y="0"/>
                </a:lnTo>
                <a:lnTo>
                  <a:pt x="7897854" y="9622784"/>
                </a:lnTo>
                <a:lnTo>
                  <a:pt x="0" y="9622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1687450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6"/>
                </a:lnTo>
                <a:lnTo>
                  <a:pt x="0" y="61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3838114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6"/>
                </a:lnTo>
                <a:lnTo>
                  <a:pt x="0" y="61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28700" y="5878412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6"/>
                </a:lnTo>
                <a:lnTo>
                  <a:pt x="0" y="6134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8089626"/>
            <a:ext cx="598926" cy="613496"/>
          </a:xfrm>
          <a:custGeom>
            <a:avLst/>
            <a:gdLst/>
            <a:ahLst/>
            <a:cxnLst/>
            <a:rect l="l" t="t" r="r" b="b"/>
            <a:pathLst>
              <a:path w="598926" h="613496">
                <a:moveTo>
                  <a:pt x="0" y="0"/>
                </a:moveTo>
                <a:lnTo>
                  <a:pt x="598926" y="0"/>
                </a:lnTo>
                <a:lnTo>
                  <a:pt x="598926" y="613497"/>
                </a:lnTo>
                <a:lnTo>
                  <a:pt x="0" y="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27626" y="560420"/>
            <a:ext cx="8323749" cy="8323749"/>
          </a:xfrm>
          <a:custGeom>
            <a:avLst/>
            <a:gdLst/>
            <a:ahLst/>
            <a:cxnLst/>
            <a:rect l="l" t="t" r="r" b="b"/>
            <a:pathLst>
              <a:path w="8323749" h="8323749">
                <a:moveTo>
                  <a:pt x="0" y="0"/>
                </a:moveTo>
                <a:lnTo>
                  <a:pt x="8323749" y="0"/>
                </a:lnTo>
                <a:lnTo>
                  <a:pt x="8323749" y="8323749"/>
                </a:lnTo>
                <a:lnTo>
                  <a:pt x="0" y="83237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4000"/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6546601" y="620079"/>
            <a:ext cx="4667101" cy="779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NOVAS AÇÕES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08503" y="1554935"/>
            <a:ext cx="1571749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5"/>
              </a:lnSpc>
            </a:pPr>
            <a:r>
              <a:rPr lang="en-US" sz="2400" b="1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CAPACITAÇÃO CONTÍNUA</a:t>
            </a:r>
          </a:p>
          <a:p>
            <a:pPr algn="just">
              <a:lnSpc>
                <a:spcPts val="3295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Treinamentos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Frequentes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: A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capacitação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fundamental para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garantir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padrões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elevados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Realizamos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treinamentos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periódicos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focados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ao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direitos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consumidor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normas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conduta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assegurando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equipe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esteja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sempre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atualizada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as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necessidades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6213" y="3653773"/>
            <a:ext cx="15729787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5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AÇÃO RÁPIDA E EFICIENTE EM SITUAÇÕES CRÍTICAS</a:t>
            </a:r>
          </a:p>
          <a:p>
            <a:pPr algn="just">
              <a:lnSpc>
                <a:spcPts val="3295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pt-BR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 se destaca na gestão de crises, buscando resolver rapidamente conflitos e insatisfações de clientes. Criamos planos de ação específicos para situações adversas, garantindo que os problemas sejam tratados de maneira eficaz e com a menor interrupção possível para a experiência do cliente.</a:t>
            </a:r>
            <a:endParaRPr lang="en-US" sz="2400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796213" y="5660103"/>
            <a:ext cx="15729787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295"/>
              </a:lnSpc>
              <a:spcBef>
                <a:spcPct val="0"/>
              </a:spcBef>
            </a:pPr>
            <a:r>
              <a:rPr lang="en-US" sz="2400" b="1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PROCESSOS DE AUDITORIA INTERNA E CONFORMIDADE LEGAL</a:t>
            </a:r>
            <a:endParaRPr lang="pt-BR" sz="2400" b="1" dirty="0" smtClean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just">
              <a:lnSpc>
                <a:spcPts val="3295"/>
              </a:lnSpc>
              <a:spcBef>
                <a:spcPct val="0"/>
              </a:spcBef>
            </a:pPr>
            <a:r>
              <a:rPr lang="pt-BR" sz="2400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pt-BR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 cumpre rigorosamente com todas as exigências legais e regulatórias, garantindo que os processos de atendimento e resolução de demandas estejam alinhados com as normas estabelecidas. Realizamos auditorias periódicas e implementamos controles eficazes para assegurar o cumprimento das obrigações legais, além de manter os mais altos padrões de qualidade.</a:t>
            </a:r>
            <a:endParaRPr lang="en-US" sz="2400" dirty="0" smtClean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796213" y="8089626"/>
            <a:ext cx="15729787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5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ENVOLVIMENTO DA LIDERANÇA </a:t>
            </a:r>
          </a:p>
          <a:p>
            <a:pPr algn="just">
              <a:lnSpc>
                <a:spcPts val="3295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Interação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Gestão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: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Garantimos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envolvimento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apoio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ativo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alta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liderança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A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liderança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comprometida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promove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cultura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organizacional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valoriza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feedback dos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a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melhoria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contínua</a:t>
            </a:r>
            <a:r>
              <a:rPr lang="en-US" sz="24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519228" y="9258300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989085" y="9717107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3"/>
                </a:lnTo>
                <a:lnTo>
                  <a:pt x="0" y="56989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886" y="4000312"/>
            <a:ext cx="17892227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0"/>
              </a:lnSpc>
            </a:pPr>
            <a:endParaRPr dirty="0"/>
          </a:p>
          <a:p>
            <a:pPr algn="just">
              <a:lnSpc>
                <a:spcPts val="3550"/>
              </a:lnSpc>
            </a:pP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reputação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mais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que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somente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imagem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Ela é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construção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feita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ao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longo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anos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e é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composta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pela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percepção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vários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públicos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têm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reputação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um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componente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fundamental para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estabelecer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confiança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credibilidade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O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Grupo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valoriza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preocupa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!!!</a:t>
            </a:r>
          </a:p>
          <a:p>
            <a:pPr algn="just">
              <a:lnSpc>
                <a:spcPts val="3550"/>
              </a:lnSpc>
              <a:spcBef>
                <a:spcPct val="0"/>
              </a:spcBef>
            </a:pP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Consórcio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entende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o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maior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7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patrimônio</a:t>
            </a:r>
            <a:r>
              <a:rPr lang="en-US" sz="277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06046" y="1000125"/>
            <a:ext cx="6075908" cy="59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  <a:spcBef>
                <a:spcPct val="0"/>
              </a:spcBef>
            </a:pPr>
            <a:r>
              <a:rPr lang="en-US" sz="3775" b="1">
                <a:solidFill>
                  <a:srgbClr val="21032B"/>
                </a:solidFill>
                <a:latin typeface="Garet Bold"/>
                <a:ea typeface="Garet Bold"/>
                <a:cs typeface="Garet Bold"/>
                <a:sym typeface="Garet Bold"/>
              </a:rPr>
              <a:t>CONSIDERAÇÕES FINAIS</a:t>
            </a:r>
          </a:p>
        </p:txBody>
      </p:sp>
      <p:sp>
        <p:nvSpPr>
          <p:cNvPr id="4" name="Freeform 4"/>
          <p:cNvSpPr/>
          <p:nvPr/>
        </p:nvSpPr>
        <p:spPr>
          <a:xfrm>
            <a:off x="10928346" y="332108"/>
            <a:ext cx="7897854" cy="9622784"/>
          </a:xfrm>
          <a:custGeom>
            <a:avLst/>
            <a:gdLst/>
            <a:ahLst/>
            <a:cxnLst/>
            <a:rect l="l" t="t" r="r" b="b"/>
            <a:pathLst>
              <a:path w="7897854" h="9622784">
                <a:moveTo>
                  <a:pt x="0" y="0"/>
                </a:moveTo>
                <a:lnTo>
                  <a:pt x="7897854" y="0"/>
                </a:lnTo>
                <a:lnTo>
                  <a:pt x="7897854" y="9622784"/>
                </a:lnTo>
                <a:lnTo>
                  <a:pt x="0" y="96227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4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1028700"/>
            <a:ext cx="8323749" cy="8323749"/>
          </a:xfrm>
          <a:custGeom>
            <a:avLst/>
            <a:gdLst/>
            <a:ahLst/>
            <a:cxnLst/>
            <a:rect l="l" t="t" r="r" b="b"/>
            <a:pathLst>
              <a:path w="8323749" h="8323749">
                <a:moveTo>
                  <a:pt x="0" y="0"/>
                </a:moveTo>
                <a:lnTo>
                  <a:pt x="8323749" y="0"/>
                </a:lnTo>
                <a:lnTo>
                  <a:pt x="8323749" y="8323749"/>
                </a:lnTo>
                <a:lnTo>
                  <a:pt x="0" y="8323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4000"/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519228" y="9258300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989085" y="9717107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3"/>
                </a:lnTo>
                <a:lnTo>
                  <a:pt x="0" y="5698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205" b="-5260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364784" y="4867087"/>
            <a:ext cx="555843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OBRIGADO</a:t>
            </a:r>
            <a:r>
              <a:rPr lang="en-US" sz="7275" b="1" dirty="0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!</a:t>
            </a:r>
          </a:p>
        </p:txBody>
      </p:sp>
      <p:sp>
        <p:nvSpPr>
          <p:cNvPr id="4" name="Freeform 4"/>
          <p:cNvSpPr/>
          <p:nvPr/>
        </p:nvSpPr>
        <p:spPr>
          <a:xfrm>
            <a:off x="6060447" y="8849524"/>
            <a:ext cx="6167107" cy="817552"/>
          </a:xfrm>
          <a:custGeom>
            <a:avLst/>
            <a:gdLst/>
            <a:ahLst/>
            <a:cxnLst/>
            <a:rect l="l" t="t" r="r" b="b"/>
            <a:pathLst>
              <a:path w="6167107" h="817552">
                <a:moveTo>
                  <a:pt x="0" y="0"/>
                </a:moveTo>
                <a:lnTo>
                  <a:pt x="6167106" y="0"/>
                </a:lnTo>
                <a:lnTo>
                  <a:pt x="6167106" y="817552"/>
                </a:lnTo>
                <a:lnTo>
                  <a:pt x="0" y="817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757623" y="821167"/>
            <a:ext cx="7086439" cy="77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5"/>
              </a:lnSpc>
            </a:pPr>
            <a:r>
              <a:rPr lang="en-US" sz="550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NOSSA HISTÓRIA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7623" y="1983739"/>
            <a:ext cx="7113516" cy="7848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0"/>
              </a:lnSpc>
            </a:pP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 o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objetivo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realizar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sonhos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maneira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transparente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segura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Consórcio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tem, ao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longo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mais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30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anos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proporcionado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oportunidade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adquirir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variedade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serviços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bens,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sempre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buscando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oferecer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plano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perfeito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as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necessidades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consorciados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Consórcio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oferece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modalidade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crédito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participantes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contribuem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mensalmente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um valor 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prazo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pré-estabelecidos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formando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poupança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comum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Vale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destacar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somos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reconhecidos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cumprimento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rigoroso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das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regras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diretrizes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estabelecidas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Banco Central. Sob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administração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grupos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formados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e, com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recursos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depositados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sonhos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consumo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consorciados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realizados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meio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contemplações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que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podem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ocorrer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sorteio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lance. Toda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essa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estrutura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opera com um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único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propósito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: 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satisfação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3"/>
          <p:cNvSpPr/>
          <p:nvPr/>
        </p:nvSpPr>
        <p:spPr>
          <a:xfrm>
            <a:off x="8382000" y="38100"/>
            <a:ext cx="9132194" cy="9838646"/>
          </a:xfrm>
          <a:custGeom>
            <a:avLst/>
            <a:gdLst/>
            <a:ahLst/>
            <a:cxnLst/>
            <a:rect l="l" t="t" r="r" b="b"/>
            <a:pathLst>
              <a:path w="9132194" h="9838646">
                <a:moveTo>
                  <a:pt x="0" y="0"/>
                </a:moveTo>
                <a:lnTo>
                  <a:pt x="9132194" y="0"/>
                </a:lnTo>
                <a:lnTo>
                  <a:pt x="9132194" y="9838646"/>
                </a:lnTo>
                <a:lnTo>
                  <a:pt x="0" y="98386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9000"/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24697" y="-593103"/>
            <a:ext cx="17081560" cy="20826563"/>
          </a:xfrm>
          <a:custGeom>
            <a:avLst/>
            <a:gdLst/>
            <a:ahLst/>
            <a:cxnLst/>
            <a:rect l="l" t="t" r="r" b="b"/>
            <a:pathLst>
              <a:path w="17081560" h="20826563">
                <a:moveTo>
                  <a:pt x="0" y="0"/>
                </a:moveTo>
                <a:lnTo>
                  <a:pt x="17081560" y="0"/>
                </a:lnTo>
                <a:lnTo>
                  <a:pt x="17081560" y="20826563"/>
                </a:lnTo>
                <a:lnTo>
                  <a:pt x="0" y="20826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3000"/>
            </a:blip>
            <a:stretch>
              <a:fillRect l="-2416"/>
            </a:stretch>
          </a:blipFill>
        </p:spPr>
      </p:sp>
      <p:sp>
        <p:nvSpPr>
          <p:cNvPr id="3" name="Freeform 3"/>
          <p:cNvSpPr/>
          <p:nvPr/>
        </p:nvSpPr>
        <p:spPr>
          <a:xfrm rot="511124">
            <a:off x="-475562" y="1223323"/>
            <a:ext cx="8058798" cy="8058798"/>
          </a:xfrm>
          <a:custGeom>
            <a:avLst/>
            <a:gdLst/>
            <a:ahLst/>
            <a:cxnLst/>
            <a:rect l="l" t="t" r="r" b="b"/>
            <a:pathLst>
              <a:path w="8058798" h="8058798">
                <a:moveTo>
                  <a:pt x="0" y="0"/>
                </a:moveTo>
                <a:lnTo>
                  <a:pt x="8058798" y="0"/>
                </a:lnTo>
                <a:lnTo>
                  <a:pt x="8058798" y="8058798"/>
                </a:lnTo>
                <a:lnTo>
                  <a:pt x="0" y="80587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3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8135668" y="2019615"/>
            <a:ext cx="9778919" cy="709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10"/>
              </a:lnSpc>
            </a:pP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’” O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Grupo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possui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gestão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empresarial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pautada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valores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ética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equilíbrio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humildade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meritocracia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empreendedorismo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estabilidade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financeira,nunca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esquecendo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responsabilidade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social e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preocupação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pelas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futuras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gerações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l">
              <a:lnSpc>
                <a:spcPts val="3410"/>
              </a:lnSpc>
            </a:pPr>
            <a:endParaRPr lang="en-US" sz="2200" dirty="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410"/>
              </a:lnSpc>
            </a:pP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Contamos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tradição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credibilidade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familiar 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 </a:t>
            </a:r>
            <a:r>
              <a:rPr lang="pt-BR" alt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mais de 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100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anos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atuação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no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mercado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sempre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focada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 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excelente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de forma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ágil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prática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l">
              <a:lnSpc>
                <a:spcPts val="3410"/>
              </a:lnSpc>
            </a:pPr>
            <a:endParaRPr lang="en-US" sz="2200" dirty="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410"/>
              </a:lnSpc>
            </a:pP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valorização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colaboradores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faz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 que a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esteja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entre as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melhores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para se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trabalhar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l">
              <a:lnSpc>
                <a:spcPts val="3410"/>
              </a:lnSpc>
            </a:pPr>
            <a:endParaRPr lang="en-US" sz="2200" dirty="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410"/>
              </a:lnSpc>
            </a:pP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Alinhada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cada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vez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mais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parceiros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fornecedores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 a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busca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contínua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evolução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práticas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gestão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governança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sempre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o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objetivo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garantir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sucessivos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avanços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um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crescimento</a:t>
            </a:r>
            <a:r>
              <a:rPr lang="en-US" sz="2200" dirty="0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200" dirty="0" err="1" smtClean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sustentável</a:t>
            </a:r>
            <a:r>
              <a:rPr lang="en-US" sz="2200" dirty="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.”</a:t>
            </a:r>
          </a:p>
          <a:p>
            <a:pPr algn="l">
              <a:lnSpc>
                <a:spcPts val="4185"/>
              </a:lnSpc>
            </a:pPr>
            <a:endParaRPr lang="en-US" sz="2200" dirty="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741112" y="475045"/>
            <a:ext cx="6611076" cy="9336911"/>
            <a:chOff x="0" y="0"/>
            <a:chExt cx="3267456" cy="46146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67456" cy="4618736"/>
            </a:xfrm>
            <a:custGeom>
              <a:avLst/>
              <a:gdLst/>
              <a:ahLst/>
              <a:cxnLst/>
              <a:rect l="l" t="t" r="r" b="b"/>
              <a:pathLst>
                <a:path w="3267456" h="461873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4"/>
              <a:stretch>
                <a:fillRect l="-4" r="-4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61416">
              <a:off x="25545" y="20926"/>
              <a:ext cx="3204623" cy="3647018"/>
            </a:xfrm>
            <a:custGeom>
              <a:avLst/>
              <a:gdLst/>
              <a:ahLst/>
              <a:cxnLst/>
              <a:rect l="l" t="t" r="r" b="b"/>
              <a:pathLst>
                <a:path w="3204623" h="3647018">
                  <a:moveTo>
                    <a:pt x="3204623" y="90950"/>
                  </a:moveTo>
                  <a:lnTo>
                    <a:pt x="3105110" y="3647018"/>
                  </a:lnTo>
                  <a:lnTo>
                    <a:pt x="0" y="3557140"/>
                  </a:lnTo>
                  <a:lnTo>
                    <a:pt x="91744" y="0"/>
                  </a:lnTo>
                  <a:lnTo>
                    <a:pt x="3204623" y="90950"/>
                  </a:lnTo>
                  <a:close/>
                </a:path>
              </a:pathLst>
            </a:custGeom>
            <a:blipFill>
              <a:blip r:embed="rId5"/>
              <a:stretch>
                <a:fillRect l="-35512" r="-35512" b="-3"/>
              </a:stretch>
            </a:blipFill>
          </p:spPr>
        </p:sp>
      </p:grpSp>
      <p:sp>
        <p:nvSpPr>
          <p:cNvPr id="9" name="TextBox 9"/>
          <p:cNvSpPr txBox="1"/>
          <p:nvPr/>
        </p:nvSpPr>
        <p:spPr>
          <a:xfrm>
            <a:off x="8135668" y="1020645"/>
            <a:ext cx="10284923" cy="621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65"/>
              </a:lnSpc>
            </a:pPr>
            <a:r>
              <a:rPr lang="en-US" sz="450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PALAVRA DO CEO GRUPO ZEMA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67749" y="8854439"/>
            <a:ext cx="9778919" cy="154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0"/>
              </a:lnSpc>
            </a:pPr>
            <a:r>
              <a:rPr lang="en-US" sz="28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Romero Zema</a:t>
            </a:r>
          </a:p>
          <a:p>
            <a:pPr algn="l">
              <a:lnSpc>
                <a:spcPts val="3720"/>
              </a:lnSpc>
            </a:pPr>
            <a:r>
              <a:rPr lang="en-US" sz="24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Ceo do Grupo Zema</a:t>
            </a:r>
          </a:p>
          <a:p>
            <a:pPr algn="l">
              <a:lnSpc>
                <a:spcPts val="4495"/>
              </a:lnSpc>
            </a:pPr>
            <a:endParaRPr lang="en-US" sz="2400">
              <a:solidFill>
                <a:srgbClr val="FFFFFF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1C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5364" y="5768145"/>
            <a:ext cx="3347764" cy="556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40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MISSÃO</a:t>
            </a:r>
          </a:p>
        </p:txBody>
      </p:sp>
      <p:grpSp>
        <p:nvGrpSpPr>
          <p:cNvPr id="3" name="Group 3"/>
          <p:cNvGrpSpPr/>
          <p:nvPr/>
        </p:nvGrpSpPr>
        <p:grpSpPr>
          <a:xfrm rot="-10800000">
            <a:off x="0" y="104775"/>
            <a:ext cx="18288000" cy="4184143"/>
            <a:chOff x="0" y="0"/>
            <a:chExt cx="4379928" cy="10020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379928" cy="1002091"/>
            </a:xfrm>
            <a:custGeom>
              <a:avLst/>
              <a:gdLst/>
              <a:ahLst/>
              <a:cxnLst/>
              <a:rect l="l" t="t" r="r" b="b"/>
              <a:pathLst>
                <a:path w="4379928" h="1002091">
                  <a:moveTo>
                    <a:pt x="0" y="0"/>
                  </a:moveTo>
                  <a:lnTo>
                    <a:pt x="4379928" y="0"/>
                  </a:lnTo>
                  <a:lnTo>
                    <a:pt x="4379928" y="1002091"/>
                  </a:lnTo>
                  <a:lnTo>
                    <a:pt x="0" y="10020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4379928" cy="9735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879770" y="5444964"/>
            <a:ext cx="17522129" cy="42686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723900" y="5143500"/>
            <a:ext cx="602927" cy="6029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415681" y="5191887"/>
            <a:ext cx="602927" cy="60292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104125" y="5143500"/>
            <a:ext cx="602927" cy="60292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152274" y="5117593"/>
            <a:ext cx="602927" cy="60292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0" y="751848"/>
            <a:ext cx="8506452" cy="8506452"/>
          </a:xfrm>
          <a:custGeom>
            <a:avLst/>
            <a:gdLst/>
            <a:ahLst/>
            <a:cxnLst/>
            <a:rect l="l" t="t" r="r" b="b"/>
            <a:pathLst>
              <a:path w="8506452" h="8506452">
                <a:moveTo>
                  <a:pt x="0" y="0"/>
                </a:moveTo>
                <a:lnTo>
                  <a:pt x="8506452" y="0"/>
                </a:lnTo>
                <a:lnTo>
                  <a:pt x="8506452" y="8506452"/>
                </a:lnTo>
                <a:lnTo>
                  <a:pt x="0" y="85064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0104125" y="328877"/>
            <a:ext cx="8355480" cy="10180358"/>
          </a:xfrm>
          <a:custGeom>
            <a:avLst/>
            <a:gdLst/>
            <a:ahLst/>
            <a:cxnLst/>
            <a:rect l="l" t="t" r="r" b="b"/>
            <a:pathLst>
              <a:path w="8355480" h="10180358">
                <a:moveTo>
                  <a:pt x="0" y="0"/>
                </a:moveTo>
                <a:lnTo>
                  <a:pt x="8355481" y="0"/>
                </a:lnTo>
                <a:lnTo>
                  <a:pt x="8355481" y="10180358"/>
                </a:lnTo>
                <a:lnTo>
                  <a:pt x="0" y="101803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6000"/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599710" y="6562400"/>
            <a:ext cx="4376034" cy="1415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Entender as mudanças sociais, comportamentais e econômicas para inovar e facilitar a vida das pessoas.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99710" y="5975661"/>
            <a:ext cx="33477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VISÃO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04125" y="6522776"/>
            <a:ext cx="4143397" cy="2120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Coragem com energia 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Ser simples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Trabalho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Ética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Transparencia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Construir Pessoas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74056" y="5931719"/>
            <a:ext cx="3347764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VALORES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152704" y="6429050"/>
            <a:ext cx="3944488" cy="106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Prover acesso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Ter atitude positiva</a:t>
            </a:r>
          </a:p>
          <a:p>
            <a:pPr marL="474980" lvl="1" indent="-237490" algn="l">
              <a:lnSpc>
                <a:spcPts val="2815"/>
              </a:lnSpc>
              <a:buFont typeface="Arial" panose="020B0604020202020204"/>
              <a:buChar char="•"/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Dinamismo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343512" y="5842440"/>
            <a:ext cx="3944488" cy="48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3500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COMPROMISSO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3741" y="6522776"/>
            <a:ext cx="3830827" cy="106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5"/>
              </a:lnSpc>
            </a:pPr>
            <a:r>
              <a:rPr lang="en-US" sz="22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Agir: Perceber, entender e oferecer o quanto antes o que as pessoas precisam</a:t>
            </a:r>
          </a:p>
        </p:txBody>
      </p:sp>
      <p:sp>
        <p:nvSpPr>
          <p:cNvPr id="28" name="Freeform 28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000">
            <a:off x="-53360" y="-95472"/>
            <a:ext cx="18394721" cy="10477944"/>
          </a:xfrm>
          <a:custGeom>
            <a:avLst/>
            <a:gdLst/>
            <a:ahLst/>
            <a:cxnLst/>
            <a:rect l="l" t="t" r="r" b="b"/>
            <a:pathLst>
              <a:path w="18394721" h="10477944">
                <a:moveTo>
                  <a:pt x="107723" y="0"/>
                </a:moveTo>
                <a:lnTo>
                  <a:pt x="18394720" y="191508"/>
                </a:lnTo>
                <a:lnTo>
                  <a:pt x="18286997" y="10477944"/>
                </a:lnTo>
                <a:lnTo>
                  <a:pt x="0" y="10286436"/>
                </a:lnTo>
                <a:lnTo>
                  <a:pt x="107723" y="0"/>
                </a:lnTo>
                <a:close/>
              </a:path>
            </a:pathLst>
          </a:custGeom>
          <a:blipFill>
            <a:blip r:embed="rId2"/>
            <a:stretch>
              <a:fillRect l="-1" t="-130415" r="-4742" b="-164506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76126" y="6237907"/>
            <a:ext cx="7267874" cy="1079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20"/>
              </a:lnSpc>
            </a:pPr>
            <a:r>
              <a:rPr lang="en-US" sz="7705" b="1">
                <a:solidFill>
                  <a:srgbClr val="F8C300"/>
                </a:solidFill>
                <a:latin typeface="Garet Bold"/>
                <a:ea typeface="Garet Bold"/>
                <a:cs typeface="Garet Bold"/>
                <a:sym typeface="Garet Bold"/>
              </a:rPr>
              <a:t>A OUVIDORIA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11224" y="7478355"/>
            <a:ext cx="8797677" cy="56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Ouvir com atenção, agir com foco no cliente!</a:t>
            </a:r>
          </a:p>
        </p:txBody>
      </p:sp>
      <p:sp>
        <p:nvSpPr>
          <p:cNvPr id="5" name="Freeform 5"/>
          <p:cNvSpPr/>
          <p:nvPr/>
        </p:nvSpPr>
        <p:spPr>
          <a:xfrm>
            <a:off x="13008351" y="9258300"/>
            <a:ext cx="5038876" cy="667987"/>
          </a:xfrm>
          <a:custGeom>
            <a:avLst/>
            <a:gdLst/>
            <a:ahLst/>
            <a:cxnLst/>
            <a:rect l="l" t="t" r="r" b="b"/>
            <a:pathLst>
              <a:path w="5038876" h="667987">
                <a:moveTo>
                  <a:pt x="0" y="0"/>
                </a:moveTo>
                <a:lnTo>
                  <a:pt x="5038876" y="0"/>
                </a:lnTo>
                <a:lnTo>
                  <a:pt x="5038876" y="667987"/>
                </a:lnTo>
                <a:lnTo>
                  <a:pt x="0" y="6679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910621" y="-514636"/>
            <a:ext cx="13148004" cy="11316273"/>
            <a:chOff x="0" y="0"/>
            <a:chExt cx="811564" cy="698500"/>
          </a:xfrm>
        </p:grpSpPr>
        <p:sp>
          <p:nvSpPr>
            <p:cNvPr id="3" name="Freeform 3"/>
            <p:cNvSpPr/>
            <p:nvPr/>
          </p:nvSpPr>
          <p:spPr>
            <a:xfrm>
              <a:off x="3392" y="0"/>
              <a:ext cx="804780" cy="698500"/>
            </a:xfrm>
            <a:custGeom>
              <a:avLst/>
              <a:gdLst/>
              <a:ahLst/>
              <a:cxnLst/>
              <a:rect l="l" t="t" r="r" b="b"/>
              <a:pathLst>
                <a:path w="804780" h="698500">
                  <a:moveTo>
                    <a:pt x="799289" y="364519"/>
                  </a:moveTo>
                  <a:lnTo>
                    <a:pt x="613856" y="683231"/>
                  </a:lnTo>
                  <a:cubicBezTo>
                    <a:pt x="608356" y="692685"/>
                    <a:pt x="598244" y="698500"/>
                    <a:pt x="587307" y="698500"/>
                  </a:cubicBezTo>
                  <a:lnTo>
                    <a:pt x="217473" y="698500"/>
                  </a:lnTo>
                  <a:cubicBezTo>
                    <a:pt x="206536" y="698500"/>
                    <a:pt x="196424" y="692685"/>
                    <a:pt x="190924" y="683231"/>
                  </a:cubicBezTo>
                  <a:lnTo>
                    <a:pt x="5492" y="364519"/>
                  </a:lnTo>
                  <a:cubicBezTo>
                    <a:pt x="0" y="355080"/>
                    <a:pt x="0" y="343420"/>
                    <a:pt x="5492" y="333981"/>
                  </a:cubicBezTo>
                  <a:lnTo>
                    <a:pt x="190924" y="15269"/>
                  </a:lnTo>
                  <a:cubicBezTo>
                    <a:pt x="196424" y="5815"/>
                    <a:pt x="206536" y="0"/>
                    <a:pt x="217473" y="0"/>
                  </a:cubicBezTo>
                  <a:lnTo>
                    <a:pt x="587307" y="0"/>
                  </a:lnTo>
                  <a:cubicBezTo>
                    <a:pt x="598244" y="0"/>
                    <a:pt x="608356" y="5815"/>
                    <a:pt x="613856" y="15269"/>
                  </a:cubicBezTo>
                  <a:lnTo>
                    <a:pt x="799289" y="333981"/>
                  </a:lnTo>
                  <a:cubicBezTo>
                    <a:pt x="804780" y="343420"/>
                    <a:pt x="804780" y="355080"/>
                    <a:pt x="799289" y="364519"/>
                  </a:cubicBezTo>
                  <a:close/>
                </a:path>
              </a:pathLst>
            </a:custGeom>
            <a:solidFill>
              <a:srgbClr val="8B23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66675"/>
              <a:ext cx="582964" cy="7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470729" y="-2001169"/>
            <a:ext cx="13708112" cy="11783448"/>
            <a:chOff x="0" y="0"/>
            <a:chExt cx="812800" cy="698680"/>
          </a:xfrm>
        </p:grpSpPr>
        <p:sp>
          <p:nvSpPr>
            <p:cNvPr id="6" name="Freeform 6"/>
            <p:cNvSpPr/>
            <p:nvPr/>
          </p:nvSpPr>
          <p:spPr>
            <a:xfrm>
              <a:off x="3253" y="0"/>
              <a:ext cx="806295" cy="698680"/>
            </a:xfrm>
            <a:custGeom>
              <a:avLst/>
              <a:gdLst/>
              <a:ahLst/>
              <a:cxnLst/>
              <a:rect l="l" t="t" r="r" b="b"/>
              <a:pathLst>
                <a:path w="806295" h="698680">
                  <a:moveTo>
                    <a:pt x="801028" y="363986"/>
                  </a:moveTo>
                  <a:lnTo>
                    <a:pt x="614866" y="684035"/>
                  </a:lnTo>
                  <a:cubicBezTo>
                    <a:pt x="609592" y="693102"/>
                    <a:pt x="599894" y="698680"/>
                    <a:pt x="589404" y="698680"/>
                  </a:cubicBezTo>
                  <a:lnTo>
                    <a:pt x="216890" y="698680"/>
                  </a:lnTo>
                  <a:cubicBezTo>
                    <a:pt x="206400" y="698680"/>
                    <a:pt x="196702" y="693102"/>
                    <a:pt x="191428" y="684035"/>
                  </a:cubicBezTo>
                  <a:lnTo>
                    <a:pt x="5266" y="363986"/>
                  </a:lnTo>
                  <a:cubicBezTo>
                    <a:pt x="0" y="354932"/>
                    <a:pt x="0" y="343748"/>
                    <a:pt x="5266" y="334694"/>
                  </a:cubicBezTo>
                  <a:lnTo>
                    <a:pt x="191428" y="14646"/>
                  </a:lnTo>
                  <a:cubicBezTo>
                    <a:pt x="196702" y="5578"/>
                    <a:pt x="206400" y="0"/>
                    <a:pt x="216890" y="0"/>
                  </a:cubicBezTo>
                  <a:lnTo>
                    <a:pt x="589404" y="0"/>
                  </a:lnTo>
                  <a:cubicBezTo>
                    <a:pt x="599894" y="0"/>
                    <a:pt x="609592" y="5578"/>
                    <a:pt x="614866" y="14646"/>
                  </a:cubicBezTo>
                  <a:lnTo>
                    <a:pt x="801028" y="334694"/>
                  </a:lnTo>
                  <a:cubicBezTo>
                    <a:pt x="806294" y="343748"/>
                    <a:pt x="806294" y="354932"/>
                    <a:pt x="801028" y="363986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66675"/>
              <a:ext cx="584200" cy="7653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10800000">
            <a:off x="-2285346" y="1028700"/>
            <a:ext cx="9413926" cy="8601975"/>
          </a:xfrm>
          <a:custGeom>
            <a:avLst/>
            <a:gdLst/>
            <a:ahLst/>
            <a:cxnLst/>
            <a:rect l="l" t="t" r="r" b="b"/>
            <a:pathLst>
              <a:path w="9413926" h="8601975">
                <a:moveTo>
                  <a:pt x="0" y="0"/>
                </a:moveTo>
                <a:lnTo>
                  <a:pt x="9413926" y="0"/>
                </a:lnTo>
                <a:lnTo>
                  <a:pt x="9413926" y="8601975"/>
                </a:lnTo>
                <a:lnTo>
                  <a:pt x="0" y="860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-2285346" y="1403295"/>
            <a:ext cx="9137786" cy="7852785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6508" y="0"/>
              <a:ext cx="799785" cy="698500"/>
            </a:xfrm>
            <a:custGeom>
              <a:avLst/>
              <a:gdLst/>
              <a:ahLst/>
              <a:cxnLst/>
              <a:rect l="l" t="t" r="r" b="b"/>
              <a:pathLst>
                <a:path w="799785" h="698500">
                  <a:moveTo>
                    <a:pt x="789249" y="378542"/>
                  </a:moveTo>
                  <a:lnTo>
                    <a:pt x="620135" y="669208"/>
                  </a:lnTo>
                  <a:cubicBezTo>
                    <a:pt x="609583" y="687343"/>
                    <a:pt x="590184" y="698500"/>
                    <a:pt x="569202" y="698500"/>
                  </a:cubicBezTo>
                  <a:lnTo>
                    <a:pt x="230582" y="698500"/>
                  </a:lnTo>
                  <a:cubicBezTo>
                    <a:pt x="209600" y="698500"/>
                    <a:pt x="190201" y="687343"/>
                    <a:pt x="179649" y="669208"/>
                  </a:cubicBezTo>
                  <a:lnTo>
                    <a:pt x="10535" y="378542"/>
                  </a:lnTo>
                  <a:cubicBezTo>
                    <a:pt x="0" y="360435"/>
                    <a:pt x="0" y="338065"/>
                    <a:pt x="10535" y="319958"/>
                  </a:cubicBezTo>
                  <a:lnTo>
                    <a:pt x="179649" y="29293"/>
                  </a:lnTo>
                  <a:cubicBezTo>
                    <a:pt x="190201" y="11157"/>
                    <a:pt x="209600" y="0"/>
                    <a:pt x="230582" y="0"/>
                  </a:cubicBezTo>
                  <a:lnTo>
                    <a:pt x="569202" y="0"/>
                  </a:lnTo>
                  <a:cubicBezTo>
                    <a:pt x="590184" y="0"/>
                    <a:pt x="609583" y="11157"/>
                    <a:pt x="620135" y="29293"/>
                  </a:cubicBezTo>
                  <a:lnTo>
                    <a:pt x="789249" y="319958"/>
                  </a:lnTo>
                  <a:cubicBezTo>
                    <a:pt x="799784" y="338065"/>
                    <a:pt x="799784" y="360435"/>
                    <a:pt x="789249" y="378542"/>
                  </a:cubicBezTo>
                  <a:close/>
                </a:path>
              </a:pathLst>
            </a:custGeom>
            <a:solidFill>
              <a:srgbClr val="9453AB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66675"/>
              <a:ext cx="584200" cy="765175"/>
            </a:xfrm>
            <a:prstGeom prst="rect">
              <a:avLst/>
            </a:prstGeom>
          </p:spPr>
          <p:txBody>
            <a:bodyPr lIns="61771" tIns="61771" rIns="61771" bIns="61771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53639" y="8160918"/>
            <a:ext cx="4883744" cy="4273276"/>
            <a:chOff x="0" y="0"/>
            <a:chExt cx="812800" cy="711200"/>
          </a:xfrm>
        </p:grpSpPr>
        <p:sp>
          <p:nvSpPr>
            <p:cNvPr id="13" name="Freeform 13"/>
            <p:cNvSpPr/>
            <p:nvPr/>
          </p:nvSpPr>
          <p:spPr>
            <a:xfrm>
              <a:off x="24952" y="36798"/>
              <a:ext cx="762896" cy="674402"/>
            </a:xfrm>
            <a:custGeom>
              <a:avLst/>
              <a:gdLst/>
              <a:ahLst/>
              <a:cxnLst/>
              <a:rect l="l" t="t" r="r" b="b"/>
              <a:pathLst>
                <a:path w="762896" h="674402">
                  <a:moveTo>
                    <a:pt x="412908" y="18257"/>
                  </a:moveTo>
                  <a:lnTo>
                    <a:pt x="756388" y="619347"/>
                  </a:lnTo>
                  <a:cubicBezTo>
                    <a:pt x="762896" y="630736"/>
                    <a:pt x="762849" y="644728"/>
                    <a:pt x="756265" y="656074"/>
                  </a:cubicBezTo>
                  <a:cubicBezTo>
                    <a:pt x="749681" y="667419"/>
                    <a:pt x="737556" y="674402"/>
                    <a:pt x="724438" y="674402"/>
                  </a:cubicBezTo>
                  <a:lnTo>
                    <a:pt x="38458" y="674402"/>
                  </a:lnTo>
                  <a:cubicBezTo>
                    <a:pt x="25340" y="674402"/>
                    <a:pt x="13215" y="667419"/>
                    <a:pt x="6631" y="656074"/>
                  </a:cubicBezTo>
                  <a:cubicBezTo>
                    <a:pt x="47" y="644728"/>
                    <a:pt x="0" y="630736"/>
                    <a:pt x="6508" y="619347"/>
                  </a:cubicBezTo>
                  <a:lnTo>
                    <a:pt x="349988" y="18257"/>
                  </a:lnTo>
                  <a:cubicBezTo>
                    <a:pt x="356439" y="6967"/>
                    <a:pt x="368445" y="0"/>
                    <a:pt x="381448" y="0"/>
                  </a:cubicBezTo>
                  <a:cubicBezTo>
                    <a:pt x="394451" y="0"/>
                    <a:pt x="406457" y="6967"/>
                    <a:pt x="412908" y="18257"/>
                  </a:cubicBezTo>
                  <a:close/>
                </a:path>
              </a:pathLst>
            </a:custGeom>
            <a:solidFill>
              <a:srgbClr val="21032B">
                <a:alpha val="89804"/>
              </a:srgb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-1292327" y="-1243004"/>
            <a:ext cx="5411817" cy="2124138"/>
          </a:xfrm>
          <a:custGeom>
            <a:avLst/>
            <a:gdLst/>
            <a:ahLst/>
            <a:cxnLst/>
            <a:rect l="l" t="t" r="r" b="b"/>
            <a:pathLst>
              <a:path w="5411817" h="2124138">
                <a:moveTo>
                  <a:pt x="0" y="0"/>
                </a:moveTo>
                <a:lnTo>
                  <a:pt x="5411817" y="0"/>
                </a:lnTo>
                <a:lnTo>
                  <a:pt x="5411817" y="2124138"/>
                </a:lnTo>
                <a:lnTo>
                  <a:pt x="0" y="21241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 rot="-10800000">
            <a:off x="4119490" y="-809979"/>
            <a:ext cx="3352042" cy="2933037"/>
            <a:chOff x="0" y="0"/>
            <a:chExt cx="812800" cy="711200"/>
          </a:xfrm>
        </p:grpSpPr>
        <p:sp>
          <p:nvSpPr>
            <p:cNvPr id="17" name="Freeform 17"/>
            <p:cNvSpPr/>
            <p:nvPr/>
          </p:nvSpPr>
          <p:spPr>
            <a:xfrm>
              <a:off x="27265" y="40210"/>
              <a:ext cx="758270" cy="670990"/>
            </a:xfrm>
            <a:custGeom>
              <a:avLst/>
              <a:gdLst/>
              <a:ahLst/>
              <a:cxnLst/>
              <a:rect l="l" t="t" r="r" b="b"/>
              <a:pathLst>
                <a:path w="758270" h="670990">
                  <a:moveTo>
                    <a:pt x="413512" y="19949"/>
                  </a:moveTo>
                  <a:lnTo>
                    <a:pt x="751158" y="610831"/>
                  </a:lnTo>
                  <a:cubicBezTo>
                    <a:pt x="758270" y="623276"/>
                    <a:pt x="758219" y="638565"/>
                    <a:pt x="751024" y="650963"/>
                  </a:cubicBezTo>
                  <a:cubicBezTo>
                    <a:pt x="743830" y="663360"/>
                    <a:pt x="730580" y="670990"/>
                    <a:pt x="716247" y="670990"/>
                  </a:cubicBezTo>
                  <a:lnTo>
                    <a:pt x="42023" y="670990"/>
                  </a:lnTo>
                  <a:cubicBezTo>
                    <a:pt x="27690" y="670990"/>
                    <a:pt x="14440" y="663360"/>
                    <a:pt x="7246" y="650963"/>
                  </a:cubicBezTo>
                  <a:cubicBezTo>
                    <a:pt x="51" y="638565"/>
                    <a:pt x="0" y="623276"/>
                    <a:pt x="7112" y="610831"/>
                  </a:cubicBezTo>
                  <a:lnTo>
                    <a:pt x="344758" y="19949"/>
                  </a:lnTo>
                  <a:cubicBezTo>
                    <a:pt x="351808" y="7613"/>
                    <a:pt x="364927" y="0"/>
                    <a:pt x="379135" y="0"/>
                  </a:cubicBezTo>
                  <a:cubicBezTo>
                    <a:pt x="393343" y="0"/>
                    <a:pt x="406462" y="7613"/>
                    <a:pt x="413512" y="19949"/>
                  </a:cubicBezTo>
                  <a:close/>
                </a:path>
              </a:pathLst>
            </a:custGeom>
            <a:solidFill>
              <a:srgbClr val="21032B">
                <a:alpha val="89804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27000" y="263525"/>
              <a:ext cx="558800" cy="39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5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-1841892" y="1757243"/>
            <a:ext cx="8250879" cy="7144889"/>
            <a:chOff x="0" y="0"/>
            <a:chExt cx="4282440" cy="37084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t="-18065" b="-87302"/>
              </a:stretch>
            </a:blipFill>
          </p:spPr>
        </p:sp>
      </p:grpSp>
      <p:sp>
        <p:nvSpPr>
          <p:cNvPr id="21" name="Freeform 21"/>
          <p:cNvSpPr/>
          <p:nvPr/>
        </p:nvSpPr>
        <p:spPr>
          <a:xfrm>
            <a:off x="8612094" y="743676"/>
            <a:ext cx="8323749" cy="8323749"/>
          </a:xfrm>
          <a:custGeom>
            <a:avLst/>
            <a:gdLst/>
            <a:ahLst/>
            <a:cxnLst/>
            <a:rect l="l" t="t" r="r" b="b"/>
            <a:pathLst>
              <a:path w="8323749" h="8323749">
                <a:moveTo>
                  <a:pt x="0" y="0"/>
                </a:moveTo>
                <a:lnTo>
                  <a:pt x="8323749" y="0"/>
                </a:lnTo>
                <a:lnTo>
                  <a:pt x="8323749" y="8323749"/>
                </a:lnTo>
                <a:lnTo>
                  <a:pt x="0" y="8323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3000"/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972758" y="8877247"/>
            <a:ext cx="3640931" cy="803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55"/>
              </a:lnSpc>
            </a:pPr>
            <a:r>
              <a:rPr lang="en-US" sz="2700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Daniella Carvalho</a:t>
            </a:r>
          </a:p>
          <a:p>
            <a:pPr algn="ctr">
              <a:lnSpc>
                <a:spcPts val="2945"/>
              </a:lnSpc>
              <a:spcBef>
                <a:spcPct val="0"/>
              </a:spcBef>
            </a:pPr>
            <a:r>
              <a:rPr lang="en-US" sz="2300">
                <a:solidFill>
                  <a:srgbClr val="000000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Coordenadora de Ouvidoria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612094" y="1384245"/>
            <a:ext cx="8309372" cy="702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‘’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Trabalhar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no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departamento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desafiador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gratificante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principal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missão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atuar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intermediários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entre a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empresa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colaboradores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stakeholders,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ouvindo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registrando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</a:t>
            </a:r>
          </a:p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resolvendo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reclamações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sugestões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elogios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maneira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justa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eficiente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Esse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trabalho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exige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habilidades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comunicação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empatia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resolução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conflitos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além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postura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ética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imparcial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ctr">
              <a:lnSpc>
                <a:spcPts val="3140"/>
              </a:lnSpc>
            </a:pPr>
            <a:endParaRPr lang="en-US" sz="2455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tem um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papel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estratégico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ao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identificar</a:t>
            </a:r>
            <a:endParaRPr lang="en-US" sz="2455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padrões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feedbacks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recebidos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contribuindo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a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melhoria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contínua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produtos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serviços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processos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internos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organização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Além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disso,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lidamos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situações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delicadas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de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diferentes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perspectivas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o </a:t>
            </a:r>
          </a:p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exige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escuta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ativa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capacidade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adaptação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resumo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o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trabalho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uma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oportunidade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</a:p>
          <a:p>
            <a:pPr algn="ctr">
              <a:lnSpc>
                <a:spcPts val="3140"/>
              </a:lnSpc>
            </a:pP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fazer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diferença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promovendo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ambiente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mais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eficiente</a:t>
            </a:r>
            <a:endParaRPr lang="en-US" sz="2455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ctr">
              <a:lnSpc>
                <a:spcPts val="3140"/>
              </a:lnSpc>
            </a:pP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alinhado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às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necessidades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nosso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</a:t>
            </a:r>
            <a:r>
              <a:rPr lang="en-US" sz="2455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público</a:t>
            </a:r>
            <a:r>
              <a:rPr lang="en-US" sz="2455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.’’</a:t>
            </a:r>
          </a:p>
        </p:txBody>
      </p:sp>
      <p:sp>
        <p:nvSpPr>
          <p:cNvPr id="24" name="Freeform 24"/>
          <p:cNvSpPr/>
          <p:nvPr/>
        </p:nvSpPr>
        <p:spPr>
          <a:xfrm>
            <a:off x="14935431" y="8724967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5240258" y="9410965"/>
            <a:ext cx="3193157" cy="423306"/>
          </a:xfrm>
          <a:custGeom>
            <a:avLst/>
            <a:gdLst/>
            <a:ahLst/>
            <a:cxnLst/>
            <a:rect l="l" t="t" r="r" b="b"/>
            <a:pathLst>
              <a:path w="3193157" h="423306">
                <a:moveTo>
                  <a:pt x="0" y="0"/>
                </a:moveTo>
                <a:lnTo>
                  <a:pt x="3193157" y="0"/>
                </a:lnTo>
                <a:lnTo>
                  <a:pt x="3193157" y="423306"/>
                </a:lnTo>
                <a:lnTo>
                  <a:pt x="0" y="42330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108639" y="7158250"/>
            <a:ext cx="12063718" cy="4297700"/>
          </a:xfrm>
          <a:custGeom>
            <a:avLst/>
            <a:gdLst/>
            <a:ahLst/>
            <a:cxnLst/>
            <a:rect l="l" t="t" r="r" b="b"/>
            <a:pathLst>
              <a:path w="12063718" h="4297700">
                <a:moveTo>
                  <a:pt x="0" y="0"/>
                </a:moveTo>
                <a:lnTo>
                  <a:pt x="12063718" y="0"/>
                </a:lnTo>
                <a:lnTo>
                  <a:pt x="12063718" y="4297700"/>
                </a:lnTo>
                <a:lnTo>
                  <a:pt x="0" y="4297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108639" y="4031539"/>
            <a:ext cx="2762925" cy="2718616"/>
            <a:chOff x="0" y="0"/>
            <a:chExt cx="82604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26047" cy="812800"/>
            </a:xfrm>
            <a:custGeom>
              <a:avLst/>
              <a:gdLst/>
              <a:ahLst/>
              <a:cxnLst/>
              <a:rect l="l" t="t" r="r" b="b"/>
              <a:pathLst>
                <a:path w="826047" h="812800">
                  <a:moveTo>
                    <a:pt x="413024" y="0"/>
                  </a:moveTo>
                  <a:cubicBezTo>
                    <a:pt x="184917" y="0"/>
                    <a:pt x="0" y="181951"/>
                    <a:pt x="0" y="406400"/>
                  </a:cubicBezTo>
                  <a:cubicBezTo>
                    <a:pt x="0" y="630849"/>
                    <a:pt x="184917" y="812800"/>
                    <a:pt x="413024" y="812800"/>
                  </a:cubicBezTo>
                  <a:cubicBezTo>
                    <a:pt x="641130" y="812800"/>
                    <a:pt x="826047" y="630849"/>
                    <a:pt x="826047" y="406400"/>
                  </a:cubicBezTo>
                  <a:cubicBezTo>
                    <a:pt x="826047" y="181951"/>
                    <a:pt x="641130" y="0"/>
                    <a:pt x="413024" y="0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7442" y="104775"/>
              <a:ext cx="671163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214288" y="1028700"/>
            <a:ext cx="2777341" cy="2764879"/>
            <a:chOff x="0" y="0"/>
            <a:chExt cx="816464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6464" cy="812800"/>
            </a:xfrm>
            <a:custGeom>
              <a:avLst/>
              <a:gdLst/>
              <a:ahLst/>
              <a:cxnLst/>
              <a:rect l="l" t="t" r="r" b="b"/>
              <a:pathLst>
                <a:path w="816464" h="812800">
                  <a:moveTo>
                    <a:pt x="408232" y="0"/>
                  </a:moveTo>
                  <a:cubicBezTo>
                    <a:pt x="182772" y="0"/>
                    <a:pt x="0" y="181951"/>
                    <a:pt x="0" y="406400"/>
                  </a:cubicBezTo>
                  <a:cubicBezTo>
                    <a:pt x="0" y="630849"/>
                    <a:pt x="182772" y="812800"/>
                    <a:pt x="408232" y="812800"/>
                  </a:cubicBezTo>
                  <a:cubicBezTo>
                    <a:pt x="633692" y="812800"/>
                    <a:pt x="816464" y="630849"/>
                    <a:pt x="816464" y="406400"/>
                  </a:cubicBezTo>
                  <a:cubicBezTo>
                    <a:pt x="816464" y="181951"/>
                    <a:pt x="633692" y="0"/>
                    <a:pt x="408232" y="0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543" y="104775"/>
              <a:ext cx="663377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328889" y="3813420"/>
            <a:ext cx="2792458" cy="279245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81C9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9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765915" y="4426433"/>
            <a:ext cx="1448373" cy="1928826"/>
          </a:xfrm>
          <a:custGeom>
            <a:avLst/>
            <a:gdLst/>
            <a:ahLst/>
            <a:cxnLst/>
            <a:rect l="l" t="t" r="r" b="b"/>
            <a:pathLst>
              <a:path w="1448373" h="1928826">
                <a:moveTo>
                  <a:pt x="0" y="0"/>
                </a:moveTo>
                <a:lnTo>
                  <a:pt x="1448373" y="0"/>
                </a:lnTo>
                <a:lnTo>
                  <a:pt x="1448373" y="1928827"/>
                </a:lnTo>
                <a:lnTo>
                  <a:pt x="0" y="1928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641422" y="4277897"/>
            <a:ext cx="2167393" cy="1731205"/>
          </a:xfrm>
          <a:custGeom>
            <a:avLst/>
            <a:gdLst/>
            <a:ahLst/>
            <a:cxnLst/>
            <a:rect l="l" t="t" r="r" b="b"/>
            <a:pathLst>
              <a:path w="2167393" h="1731205">
                <a:moveTo>
                  <a:pt x="0" y="0"/>
                </a:moveTo>
                <a:lnTo>
                  <a:pt x="2167393" y="0"/>
                </a:lnTo>
                <a:lnTo>
                  <a:pt x="2167393" y="1731206"/>
                </a:lnTo>
                <a:lnTo>
                  <a:pt x="0" y="17312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3685067" y="1493248"/>
            <a:ext cx="1835784" cy="1835784"/>
          </a:xfrm>
          <a:custGeom>
            <a:avLst/>
            <a:gdLst/>
            <a:ahLst/>
            <a:cxnLst/>
            <a:rect l="l" t="t" r="r" b="b"/>
            <a:pathLst>
              <a:path w="1835784" h="1835784">
                <a:moveTo>
                  <a:pt x="0" y="0"/>
                </a:moveTo>
                <a:lnTo>
                  <a:pt x="1835784" y="0"/>
                </a:lnTo>
                <a:lnTo>
                  <a:pt x="1835784" y="1835783"/>
                </a:lnTo>
                <a:lnTo>
                  <a:pt x="0" y="18357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-4553110" y="2315414"/>
            <a:ext cx="20068803" cy="10962584"/>
          </a:xfrm>
          <a:custGeom>
            <a:avLst/>
            <a:gdLst/>
            <a:ahLst/>
            <a:cxnLst/>
            <a:rect l="l" t="t" r="r" b="b"/>
            <a:pathLst>
              <a:path w="20068803" h="10962584">
                <a:moveTo>
                  <a:pt x="0" y="0"/>
                </a:moveTo>
                <a:lnTo>
                  <a:pt x="20068803" y="0"/>
                </a:lnTo>
                <a:lnTo>
                  <a:pt x="20068803" y="10962583"/>
                </a:lnTo>
                <a:lnTo>
                  <a:pt x="0" y="109625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741521" y="1827558"/>
            <a:ext cx="7479541" cy="7479541"/>
          </a:xfrm>
          <a:custGeom>
            <a:avLst/>
            <a:gdLst/>
            <a:ahLst/>
            <a:cxnLst/>
            <a:rect l="l" t="t" r="r" b="b"/>
            <a:pathLst>
              <a:path w="7479541" h="7479541">
                <a:moveTo>
                  <a:pt x="0" y="0"/>
                </a:moveTo>
                <a:lnTo>
                  <a:pt x="7479542" y="0"/>
                </a:lnTo>
                <a:lnTo>
                  <a:pt x="7479542" y="7479542"/>
                </a:lnTo>
                <a:lnTo>
                  <a:pt x="0" y="747954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24000"/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-296799" y="613395"/>
            <a:ext cx="11556182" cy="147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0"/>
              </a:lnSpc>
            </a:pPr>
            <a:r>
              <a:rPr lang="en-US" sz="5305" b="1">
                <a:solidFill>
                  <a:srgbClr val="3B064D"/>
                </a:solidFill>
                <a:latin typeface="Garet Bold"/>
                <a:ea typeface="Garet Bold"/>
                <a:cs typeface="Garet Bold"/>
                <a:sym typeface="Garet Bold"/>
              </a:rPr>
              <a:t>CONVERTENDO FEEDBACK EM</a:t>
            </a:r>
            <a:r>
              <a:rPr lang="en-US" sz="5305" b="1">
                <a:solidFill>
                  <a:srgbClr val="FFFFFF"/>
                </a:solidFill>
                <a:latin typeface="Garet Bold"/>
                <a:ea typeface="Garet Bold"/>
                <a:cs typeface="Garet Bold"/>
                <a:sym typeface="Garet Bold"/>
              </a:rPr>
              <a:t> </a:t>
            </a:r>
            <a:r>
              <a:rPr lang="en-US" sz="5305" b="1">
                <a:solidFill>
                  <a:srgbClr val="EAB322"/>
                </a:solidFill>
                <a:latin typeface="Garet Bold"/>
                <a:ea typeface="Garet Bold"/>
                <a:cs typeface="Garet Bold"/>
                <a:sym typeface="Garet Bold"/>
              </a:rPr>
              <a:t>EVOLUÇÃO CONTÍNUA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91702" y="2344464"/>
            <a:ext cx="9179179" cy="7912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00"/>
              </a:lnSpc>
            </a:pP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Consórcio</a:t>
            </a:r>
            <a:r>
              <a:rPr lang="en-US" sz="2000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tem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principal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objetivo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receber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tratar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maneira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justa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imparcial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todas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as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manifestações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recebidas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Isso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inclui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reclamações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solicitações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denúncias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sugestões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elogios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não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ficaram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satisfeitos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solução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apresentada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canais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primários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Este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processo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essencial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garantir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canal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comunicação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transparente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confiável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entre a </a:t>
            </a:r>
            <a:r>
              <a:rPr lang="en-US" sz="2000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Administradora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usuários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3100"/>
              </a:lnSpc>
            </a:pPr>
            <a:endParaRPr lang="en-US" sz="2000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>
              <a:lnSpc>
                <a:spcPts val="3100"/>
              </a:lnSpc>
            </a:pP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estrutura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cuidadosamente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projetada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estar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sintonia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natureza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complexidade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dos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produtos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serviços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atividades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processos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sistemas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Administradora. Ela opera de forma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independente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das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unidades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executoras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Administradora,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estando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sob 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responsabilidade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Diretor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Presidente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com um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lhe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subordinado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3100"/>
              </a:lnSpc>
            </a:pPr>
            <a:endParaRPr lang="en-US" sz="2000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>
              <a:lnSpc>
                <a:spcPts val="3100"/>
              </a:lnSpc>
            </a:pP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atua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canal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última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instância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oferecendo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tratamento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formal para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questões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que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não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foram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resolvidas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canais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primários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Como um canal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independente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Grupo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Zema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desempenha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papel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mediador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sempre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com o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intuito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promover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qualidade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comunicação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fortalecer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laços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confiança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colaboração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mútua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entre a Administradora e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0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0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2790"/>
              </a:lnSpc>
            </a:pPr>
            <a:endParaRPr lang="en-US" sz="2000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3685067" y="9001075"/>
            <a:ext cx="7731175" cy="3143840"/>
          </a:xfrm>
          <a:custGeom>
            <a:avLst/>
            <a:gdLst/>
            <a:ahLst/>
            <a:cxnLst/>
            <a:rect l="l" t="t" r="r" b="b"/>
            <a:pathLst>
              <a:path w="7731175" h="3143840">
                <a:moveTo>
                  <a:pt x="0" y="0"/>
                </a:moveTo>
                <a:lnTo>
                  <a:pt x="7731175" y="0"/>
                </a:lnTo>
                <a:lnTo>
                  <a:pt x="7731175" y="3143840"/>
                </a:lnTo>
                <a:lnTo>
                  <a:pt x="0" y="31438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4122499" y="9630675"/>
            <a:ext cx="4165501" cy="552206"/>
          </a:xfrm>
          <a:custGeom>
            <a:avLst/>
            <a:gdLst/>
            <a:ahLst/>
            <a:cxnLst/>
            <a:rect l="l" t="t" r="r" b="b"/>
            <a:pathLst>
              <a:path w="4165501" h="552206">
                <a:moveTo>
                  <a:pt x="0" y="0"/>
                </a:moveTo>
                <a:lnTo>
                  <a:pt x="4165501" y="0"/>
                </a:lnTo>
                <a:lnTo>
                  <a:pt x="4165501" y="552206"/>
                </a:lnTo>
                <a:lnTo>
                  <a:pt x="0" y="5522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81184" y="9633453"/>
            <a:ext cx="1062816" cy="918008"/>
          </a:xfrm>
          <a:custGeom>
            <a:avLst/>
            <a:gdLst/>
            <a:ahLst/>
            <a:cxnLst/>
            <a:rect l="l" t="t" r="r" b="b"/>
            <a:pathLst>
              <a:path w="1062816" h="918008">
                <a:moveTo>
                  <a:pt x="0" y="0"/>
                </a:moveTo>
                <a:lnTo>
                  <a:pt x="1062816" y="0"/>
                </a:lnTo>
                <a:lnTo>
                  <a:pt x="1062816" y="918007"/>
                </a:lnTo>
                <a:lnTo>
                  <a:pt x="0" y="9180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134608" y="8335649"/>
            <a:ext cx="1166091" cy="1056770"/>
          </a:xfrm>
          <a:custGeom>
            <a:avLst/>
            <a:gdLst/>
            <a:ahLst/>
            <a:cxnLst/>
            <a:rect l="l" t="t" r="r" b="b"/>
            <a:pathLst>
              <a:path w="1166091" h="1056770">
                <a:moveTo>
                  <a:pt x="0" y="0"/>
                </a:moveTo>
                <a:lnTo>
                  <a:pt x="1166091" y="0"/>
                </a:lnTo>
                <a:lnTo>
                  <a:pt x="1166091" y="1056770"/>
                </a:lnTo>
                <a:lnTo>
                  <a:pt x="0" y="1056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61728"/>
            <a:ext cx="19023131" cy="303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10"/>
              </a:lnSpc>
            </a:pPr>
            <a:r>
              <a:rPr lang="en-US" sz="2845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 ouvidoria recebe e analisa solicitações, mapeia demandas e as direciona quando necessário. </a:t>
            </a:r>
          </a:p>
          <a:p>
            <a:pPr algn="just">
              <a:lnSpc>
                <a:spcPts val="4410"/>
              </a:lnSpc>
            </a:pPr>
            <a:r>
              <a:rPr lang="en-US" sz="2845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Além de interagir com consumidores, cobra a execução de demandas através de relatórios </a:t>
            </a:r>
          </a:p>
          <a:p>
            <a:pPr algn="just">
              <a:lnSpc>
                <a:spcPts val="4410"/>
              </a:lnSpc>
            </a:pPr>
            <a:r>
              <a:rPr lang="en-US" sz="2845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 comitês. Trabalhamos de forma integrada para promover mudanças construtivas nos processos </a:t>
            </a:r>
          </a:p>
          <a:p>
            <a:pPr algn="just">
              <a:lnSpc>
                <a:spcPts val="4410"/>
              </a:lnSpc>
            </a:pPr>
            <a:r>
              <a:rPr lang="en-US" sz="2845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internos.</a:t>
            </a:r>
          </a:p>
          <a:p>
            <a:pPr algn="l">
              <a:lnSpc>
                <a:spcPts val="3260"/>
              </a:lnSpc>
            </a:pPr>
            <a:endParaRPr lang="en-US" sz="2845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  <a:p>
            <a:pPr algn="l">
              <a:lnSpc>
                <a:spcPts val="3260"/>
              </a:lnSpc>
            </a:pPr>
            <a:endParaRPr lang="en-US" sz="2845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591268" y="7885014"/>
            <a:ext cx="1563693" cy="156369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64D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04217" y="8082187"/>
            <a:ext cx="941855" cy="1169347"/>
          </a:xfrm>
          <a:custGeom>
            <a:avLst/>
            <a:gdLst/>
            <a:ahLst/>
            <a:cxnLst/>
            <a:rect l="l" t="t" r="r" b="b"/>
            <a:pathLst>
              <a:path w="941855" h="1169347">
                <a:moveTo>
                  <a:pt x="0" y="0"/>
                </a:moveTo>
                <a:lnTo>
                  <a:pt x="941855" y="0"/>
                </a:lnTo>
                <a:lnTo>
                  <a:pt x="941855" y="1169347"/>
                </a:lnTo>
                <a:lnTo>
                  <a:pt x="0" y="11693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629008" y="4010907"/>
            <a:ext cx="1408234" cy="140823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64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1268" y="6027677"/>
            <a:ext cx="1445974" cy="144597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B064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904217" y="4195922"/>
            <a:ext cx="857816" cy="1038204"/>
          </a:xfrm>
          <a:custGeom>
            <a:avLst/>
            <a:gdLst/>
            <a:ahLst/>
            <a:cxnLst/>
            <a:rect l="l" t="t" r="r" b="b"/>
            <a:pathLst>
              <a:path w="857816" h="1038204">
                <a:moveTo>
                  <a:pt x="0" y="0"/>
                </a:moveTo>
                <a:lnTo>
                  <a:pt x="857816" y="0"/>
                </a:lnTo>
                <a:lnTo>
                  <a:pt x="857816" y="1038204"/>
                </a:lnTo>
                <a:lnTo>
                  <a:pt x="0" y="10382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48757" y="6295750"/>
            <a:ext cx="1252774" cy="909827"/>
          </a:xfrm>
          <a:custGeom>
            <a:avLst/>
            <a:gdLst/>
            <a:ahLst/>
            <a:cxnLst/>
            <a:rect l="l" t="t" r="r" b="b"/>
            <a:pathLst>
              <a:path w="1252774" h="909827">
                <a:moveTo>
                  <a:pt x="0" y="0"/>
                </a:moveTo>
                <a:lnTo>
                  <a:pt x="1252775" y="0"/>
                </a:lnTo>
                <a:lnTo>
                  <a:pt x="1252775" y="909827"/>
                </a:lnTo>
                <a:lnTo>
                  <a:pt x="0" y="9098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flipH="1">
            <a:off x="4400265" y="286821"/>
            <a:ext cx="8424654" cy="10264639"/>
          </a:xfrm>
          <a:custGeom>
            <a:avLst/>
            <a:gdLst/>
            <a:ahLst/>
            <a:cxnLst/>
            <a:rect l="l" t="t" r="r" b="b"/>
            <a:pathLst>
              <a:path w="8424654" h="10264639">
                <a:moveTo>
                  <a:pt x="8424654" y="0"/>
                </a:moveTo>
                <a:lnTo>
                  <a:pt x="0" y="0"/>
                </a:lnTo>
                <a:lnTo>
                  <a:pt x="0" y="10264639"/>
                </a:lnTo>
                <a:lnTo>
                  <a:pt x="8424654" y="10264639"/>
                </a:lnTo>
                <a:lnTo>
                  <a:pt x="8424654" y="0"/>
                </a:lnTo>
                <a:close/>
              </a:path>
            </a:pathLst>
          </a:custGeom>
          <a:blipFill>
            <a:blip r:embed="rId12">
              <a:alphaModFix amt="49000"/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490239" y="9217343"/>
            <a:ext cx="6561592" cy="2668235"/>
          </a:xfrm>
          <a:custGeom>
            <a:avLst/>
            <a:gdLst/>
            <a:ahLst/>
            <a:cxnLst/>
            <a:rect l="l" t="t" r="r" b="b"/>
            <a:pathLst>
              <a:path w="6561592" h="2668235">
                <a:moveTo>
                  <a:pt x="0" y="0"/>
                </a:moveTo>
                <a:lnTo>
                  <a:pt x="6561592" y="0"/>
                </a:lnTo>
                <a:lnTo>
                  <a:pt x="6561592" y="2668235"/>
                </a:lnTo>
                <a:lnTo>
                  <a:pt x="0" y="2668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989085" y="9546801"/>
            <a:ext cx="4298915" cy="569893"/>
          </a:xfrm>
          <a:custGeom>
            <a:avLst/>
            <a:gdLst/>
            <a:ahLst/>
            <a:cxnLst/>
            <a:rect l="l" t="t" r="r" b="b"/>
            <a:pathLst>
              <a:path w="4298915" h="569893">
                <a:moveTo>
                  <a:pt x="0" y="0"/>
                </a:moveTo>
                <a:lnTo>
                  <a:pt x="4298915" y="0"/>
                </a:lnTo>
                <a:lnTo>
                  <a:pt x="4298915" y="569892"/>
                </a:lnTo>
                <a:lnTo>
                  <a:pt x="0" y="56989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297517" y="4167347"/>
            <a:ext cx="14074307" cy="877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55"/>
              </a:lnSpc>
              <a:spcBef>
                <a:spcPct val="0"/>
              </a:spcBef>
            </a:pP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Ao registrar a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demanda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receberá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um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número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de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protocolo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para que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seu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próximo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contato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seja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feito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partir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do que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já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foi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</a:t>
            </a:r>
            <a:r>
              <a:rPr lang="en-US" sz="27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registrado</a:t>
            </a:r>
            <a:r>
              <a:rPr lang="en-US" sz="27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97517" y="5999102"/>
            <a:ext cx="15958899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5"/>
              </a:lnSpc>
            </a:pPr>
            <a:r>
              <a:rPr lang="en-US" sz="2600" dirty="0" err="1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Realizamos</a:t>
            </a:r>
            <a:r>
              <a:rPr lang="en-US" sz="2600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atendimentos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presenciais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quando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os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clientes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optam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pessoal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l">
              <a:lnSpc>
                <a:spcPts val="3325"/>
              </a:lnSpc>
            </a:pP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Este, é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feito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sempre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local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reservado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para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manter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confidencialidade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das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informações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relatadas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pelo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cliente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</a:p>
          <a:p>
            <a:pPr algn="l">
              <a:lnSpc>
                <a:spcPts val="3070"/>
              </a:lnSpc>
              <a:spcBef>
                <a:spcPct val="0"/>
              </a:spcBef>
            </a:pPr>
            <a:endParaRPr lang="en-US" sz="2600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297517" y="8111109"/>
            <a:ext cx="15895731" cy="125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5"/>
              </a:lnSpc>
              <a:spcBef>
                <a:spcPct val="0"/>
              </a:spcBef>
            </a:pP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Quando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a central de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é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acionada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verifica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-se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há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solicitações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em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andamento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 </a:t>
            </a:r>
          </a:p>
          <a:p>
            <a:pPr algn="just">
              <a:lnSpc>
                <a:spcPts val="3325"/>
              </a:lnSpc>
              <a:spcBef>
                <a:spcPct val="0"/>
              </a:spcBef>
            </a:pP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Se a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demanda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não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foi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resolvida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no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prazo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não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satisfez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o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usuário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o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caso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 é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encaminhado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</a:p>
          <a:p>
            <a:pPr algn="just">
              <a:lnSpc>
                <a:spcPts val="3325"/>
              </a:lnSpc>
              <a:spcBef>
                <a:spcPct val="0"/>
              </a:spcBef>
            </a:pP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para a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Ouvidoria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, que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atua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como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última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instânciade</a:t>
            </a:r>
            <a:r>
              <a:rPr lang="en-US" sz="2600" dirty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 </a:t>
            </a:r>
            <a:r>
              <a:rPr lang="en-US" sz="2600" dirty="0" err="1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atendimento</a:t>
            </a:r>
            <a:r>
              <a:rPr lang="en-US" sz="2600" dirty="0" smtClean="0">
                <a:solidFill>
                  <a:srgbClr val="21032B"/>
                </a:solidFill>
                <a:latin typeface="Questrial" panose="02000000000000000000"/>
                <a:ea typeface="Questrial" panose="02000000000000000000"/>
                <a:cs typeface="Questrial" panose="02000000000000000000"/>
                <a:sym typeface="Questrial" panose="02000000000000000000"/>
              </a:rPr>
              <a:t>.</a:t>
            </a:r>
            <a:endParaRPr lang="en-US" sz="2600" dirty="0">
              <a:solidFill>
                <a:srgbClr val="21032B"/>
              </a:solidFill>
              <a:latin typeface="Questrial" panose="02000000000000000000"/>
              <a:ea typeface="Questrial" panose="02000000000000000000"/>
              <a:cs typeface="Questrial" panose="02000000000000000000"/>
              <a:sym typeface="Questrial" panose="0200000000000000000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449.80291338582686,&quot;left&quot;:762.0224409448817,&quot;top&quot;:291.9488188976378,&quot;width&quot;:651.627559055118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642103B677354D9A4D41F3795BA86A" ma:contentTypeVersion="15" ma:contentTypeDescription="Crie um novo documento." ma:contentTypeScope="" ma:versionID="40c73c96d55a4e611453b483a72b94c1">
  <xsd:schema xmlns:xsd="http://www.w3.org/2001/XMLSchema" xmlns:xs="http://www.w3.org/2001/XMLSchema" xmlns:p="http://schemas.microsoft.com/office/2006/metadata/properties" xmlns:ns3="76803ea0-9a9b-4321-bd1e-64234bb5de78" xmlns:ns4="49b51064-3dbc-4bdd-82a1-4fbaede7a650" targetNamespace="http://schemas.microsoft.com/office/2006/metadata/properties" ma:root="true" ma:fieldsID="4d05ba6d3d4d4d1107670a0612c7ddea" ns3:_="" ns4:_="">
    <xsd:import namespace="76803ea0-9a9b-4321-bd1e-64234bb5de78"/>
    <xsd:import namespace="49b51064-3dbc-4bdd-82a1-4fbaede7a650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03ea0-9a9b-4321-bd1e-64234bb5de78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51064-3dbc-4bdd-82a1-4fbaede7a65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803ea0-9a9b-4321-bd1e-64234bb5de78" xsi:nil="true"/>
  </documentManagement>
</p:properties>
</file>

<file path=customXml/itemProps1.xml><?xml version="1.0" encoding="utf-8"?>
<ds:datastoreItem xmlns:ds="http://schemas.openxmlformats.org/officeDocument/2006/customXml" ds:itemID="{A20D311A-1A34-44E0-9D41-5A3F3F0BBBA9}">
  <ds:schemaRefs/>
</ds:datastoreItem>
</file>

<file path=customXml/itemProps2.xml><?xml version="1.0" encoding="utf-8"?>
<ds:datastoreItem xmlns:ds="http://schemas.openxmlformats.org/officeDocument/2006/customXml" ds:itemID="{299E1C13-9590-43FC-A331-0B36D405572C}">
  <ds:schemaRefs/>
</ds:datastoreItem>
</file>

<file path=customXml/itemProps3.xml><?xml version="1.0" encoding="utf-8"?>
<ds:datastoreItem xmlns:ds="http://schemas.openxmlformats.org/officeDocument/2006/customXml" ds:itemID="{E460BECC-3780-4019-8799-BAC0483C6B74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49b51064-3dbc-4bdd-82a1-4fbaede7a650"/>
    <ds:schemaRef ds:uri="http://purl.org/dc/dcmitype/"/>
    <ds:schemaRef ds:uri="http://schemas.microsoft.com/office/infopath/2007/PartnerControls"/>
    <ds:schemaRef ds:uri="76803ea0-9a9b-4321-bd1e-64234bb5de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1981</Words>
  <Application>Microsoft Office PowerPoint</Application>
  <PresentationFormat>Personalizar</PresentationFormat>
  <Paragraphs>224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Questrial</vt:lpstr>
      <vt:lpstr>Garet</vt:lpstr>
      <vt:lpstr>Garet Bold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OUVIDORIA 2º SEMESTRE 2024</dc:title>
  <dc:creator>Alessandra Nogueira Ferreira</dc:creator>
  <cp:lastModifiedBy>Daniella Rezende de Carvalho</cp:lastModifiedBy>
  <cp:revision>31</cp:revision>
  <dcterms:created xsi:type="dcterms:W3CDTF">2006-08-16T00:00:00Z</dcterms:created>
  <dcterms:modified xsi:type="dcterms:W3CDTF">2025-07-31T20:06:44Z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0x0101004E642103B677354D9A4D41F3795BA86A</vt:lpwstr>
  </property>
  <property fmtid="{D5CDD505-2E9C-101B-9397-08002B2CF9AE}" pid="3" name="ICV">
    <vt:lpwstr>AF0747D10AEC45BAA4CD486346A53AD8_13</vt:lpwstr>
  </property>
  <property fmtid="{D5CDD505-2E9C-101B-9397-08002B2CF9AE}" pid="4" name="KSOProductBuildVer">
    <vt:lpwstr>1046-12.2.0.21931</vt:lpwstr>
  </property>
</Properties>
</file>